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notesMasterIdLst>
    <p:notesMasterId r:id="rId47"/>
  </p:notesMasterIdLst>
  <p:sldIdLst>
    <p:sldId id="308" r:id="rId2"/>
    <p:sldId id="262" r:id="rId3"/>
    <p:sldId id="261" r:id="rId4"/>
    <p:sldId id="264" r:id="rId5"/>
    <p:sldId id="294" r:id="rId6"/>
    <p:sldId id="295" r:id="rId7"/>
    <p:sldId id="309" r:id="rId8"/>
    <p:sldId id="265" r:id="rId9"/>
    <p:sldId id="297" r:id="rId10"/>
    <p:sldId id="298" r:id="rId11"/>
    <p:sldId id="299" r:id="rId12"/>
    <p:sldId id="314" r:id="rId13"/>
    <p:sldId id="301" r:id="rId14"/>
    <p:sldId id="302" r:id="rId15"/>
    <p:sldId id="303" r:id="rId16"/>
    <p:sldId id="304" r:id="rId17"/>
    <p:sldId id="315" r:id="rId18"/>
    <p:sldId id="316" r:id="rId19"/>
    <p:sldId id="266" r:id="rId20"/>
    <p:sldId id="267" r:id="rId21"/>
    <p:sldId id="268" r:id="rId22"/>
    <p:sldId id="269" r:id="rId23"/>
    <p:sldId id="270" r:id="rId24"/>
    <p:sldId id="272" r:id="rId25"/>
    <p:sldId id="317" r:id="rId26"/>
    <p:sldId id="275" r:id="rId27"/>
    <p:sldId id="273" r:id="rId28"/>
    <p:sldId id="278" r:id="rId29"/>
    <p:sldId id="287" r:id="rId30"/>
    <p:sldId id="289" r:id="rId31"/>
    <p:sldId id="276" r:id="rId32"/>
    <p:sldId id="277" r:id="rId33"/>
    <p:sldId id="279" r:id="rId34"/>
    <p:sldId id="283" r:id="rId35"/>
    <p:sldId id="280" r:id="rId36"/>
    <p:sldId id="288" r:id="rId37"/>
    <p:sldId id="281" r:id="rId38"/>
    <p:sldId id="284" r:id="rId39"/>
    <p:sldId id="290" r:id="rId40"/>
    <p:sldId id="282" r:id="rId41"/>
    <p:sldId id="285" r:id="rId42"/>
    <p:sldId id="306" r:id="rId43"/>
    <p:sldId id="286" r:id="rId44"/>
    <p:sldId id="292" r:id="rId45"/>
    <p:sldId id="293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66FFFF"/>
    <a:srgbClr val="99FFCC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3271" autoAdjust="0"/>
  </p:normalViewPr>
  <p:slideViewPr>
    <p:cSldViewPr>
      <p:cViewPr varScale="1">
        <p:scale>
          <a:sx n="68" d="100"/>
          <a:sy n="68" d="100"/>
        </p:scale>
        <p:origin x="144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F08150C-7D28-4614-99ED-E7E705F9808E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29CD39A-731E-4173-A32B-4DBBD7FE8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975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2CF58CC-F714-4581-98E7-F8321DD3380D}" type="slidenum">
              <a:rPr lang="ru-RU" altLang="ru-RU" smtClean="0"/>
              <a:pPr eaLnBrk="1" hangingPunct="1"/>
              <a:t>36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D9CB0-D0C2-446C-A8F7-866AA3B35A26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B5F0E-A1B6-4D5D-AF69-4F8A6250F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162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D4287-4D54-41B7-A061-30D4180AD63D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92999-F855-4952-BC84-B7FD13D70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116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7A2B9-54E7-4018-B3D7-EBFC89067584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9F42A-1255-4A3C-BC32-A60D7556F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777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57B85-B86F-422E-8DBA-2DF26ED06BE7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3DF4D-AE23-4C1F-9549-3F4852688F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801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78917-3316-4A0D-B7E0-97305A12B046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2328C-E62F-42EC-B6FA-9676DD709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48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B8618-852D-4A87-9722-32FAEA3CD238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D20F10-F1DB-4966-BB6E-C4E8B962B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257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FDCF9-D879-4182-9DFA-650539191966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FF65-1C78-4DD3-A042-BCFA4E08B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420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E0114-E5FB-4547-AFE6-2160FD367129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3C91B-E49E-46E3-A0EC-5A042DA7EF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74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6A021-907D-4A90-8BAF-FC4C05908177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44E8F-E14B-4B9E-917F-9E7D3D4E2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575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ADD45-AADA-447A-8FEE-ABFCD5642319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234C9-3BF9-4C82-82A6-515A91931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7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E9D7C-3DF2-4070-A060-ADD7C7A496EF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FBDE1-8A18-41C7-B06F-E77CB9AA8F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795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9FA4675-ADC7-4A3D-9167-878F488C2B3B}" type="datetimeFigureOut">
              <a:rPr lang="ru-RU"/>
              <a:pPr>
                <a:defRPr/>
              </a:pPr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C855B9-1B31-4A73-BAE2-0EEA45E24F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gproxyru.appspot.com/http/img1.liveinternet.ru/images/attach/c/1/63/724/63724375_0a0a8ab85d8838ad18b080fbf372b15e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13" Type="http://schemas.openxmlformats.org/officeDocument/2006/relationships/image" Target="../media/image17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12" Type="http://schemas.openxmlformats.org/officeDocument/2006/relationships/image" Target="../media/image16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11" Type="http://schemas.openxmlformats.org/officeDocument/2006/relationships/image" Target="../media/image15.emf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http://allaklein.ucoz.ru/_ld/1/14039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Box 1"/>
          <p:cNvSpPr txBox="1">
            <a:spLocks noChangeArrowheads="1"/>
          </p:cNvSpPr>
          <p:nvPr/>
        </p:nvSpPr>
        <p:spPr bwMode="auto">
          <a:xfrm>
            <a:off x="611188" y="908050"/>
            <a:ext cx="7632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3600" b="1" i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</a:t>
            </a:r>
            <a:endParaRPr lang="ru-RU" altLang="ru-RU">
              <a:latin typeface="Franklin Gothic Book" pitchFamily="34" charset="0"/>
            </a:endParaRPr>
          </a:p>
        </p:txBody>
      </p:sp>
      <p:pic>
        <p:nvPicPr>
          <p:cNvPr id="2052" name="Picture 25" descr="http://im3-tub-ru.yandex.net/i?id=405576030-21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2997200"/>
            <a:ext cx="3671888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54943" y="764704"/>
            <a:ext cx="6634124" cy="212365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Башлангыч</a:t>
            </a: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сыйныфта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татар </a:t>
            </a:r>
            <a:r>
              <a:rPr lang="ru-RU" sz="4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теленн</a:t>
            </a:r>
            <a:r>
              <a:rPr lang="tt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ән</a:t>
            </a:r>
          </a:p>
          <a:p>
            <a:pPr algn="ctr">
              <a:defRPr/>
            </a:pPr>
            <a:r>
              <a:rPr lang="tt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кагыйдәләр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К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4339" name="TextBox 2"/>
          <p:cNvSpPr txBox="1">
            <a:spLocks noChangeArrowheads="1"/>
          </p:cNvSpPr>
          <p:nvPr/>
        </p:nvSpPr>
        <p:spPr bwMode="auto">
          <a:xfrm>
            <a:off x="323850" y="1052513"/>
            <a:ext cx="84248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 хәрефе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язуда  ике  авазга  билге  булып  йөри.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Калын  сүзләрдә  ул  каты  укыла. Моны  сүздәге  сузык  авазга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карап  беләбез.  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колак-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– калын  сузыклар, шуңа күрә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 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къолакъ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дип әйтелә.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Нечкә  сүзләрдә  к  йомшак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көз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көрәк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кәбэстә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кирәк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кэрпэ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  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күмәч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.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4340" name="TextBox 3"/>
          <p:cNvSpPr txBox="1">
            <a:spLocks noChangeArrowheads="1"/>
          </p:cNvSpPr>
          <p:nvPr/>
        </p:nvSpPr>
        <p:spPr bwMode="auto">
          <a:xfrm>
            <a:off x="611188" y="3284538"/>
            <a:ext cx="80645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Сүзләрне  дөрес  әйтегез!</a:t>
            </a:r>
          </a:p>
          <a:p>
            <a:pPr eaLnBrk="1" hangingPunct="1"/>
            <a:endParaRPr lang="tt-RU" altLang="ru-RU" sz="2000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/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калкулык                 кәлтә                      карта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кунак                        күбәләк                  куртка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коңгыз                      көрәк                      комп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ьютер</a:t>
            </a:r>
          </a:p>
          <a:p>
            <a:pPr eaLnBrk="1" hangingPunct="1"/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              кырмыска                керфек                   кефир</a:t>
            </a:r>
          </a:p>
        </p:txBody>
      </p:sp>
      <p:pic>
        <p:nvPicPr>
          <p:cNvPr id="14341" name="Picture 6" descr="http://im0-tub-ru.yandex.net/i?id=353914278-67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1897063" cy="2420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5032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en-US" sz="3600" b="1" smtClean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sz="3600" b="1" smtClean="0">
                <a:latin typeface="Microsoft Sans Serif" pitchFamily="34" charset="0"/>
                <a:cs typeface="Microsoft Sans Serif" pitchFamily="34" charset="0"/>
              </a:rPr>
              <a:t> хәрефе</a:t>
            </a:r>
          </a:p>
        </p:txBody>
      </p:sp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539750" y="765175"/>
            <a:ext cx="792003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Татар  телендә  г  хәрефе  ике  авазга  билге  булып  йөри.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Калын  сүзләрдә  ул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каты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авазын  белдерә: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суган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сугъан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, колга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къолгъа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.</a:t>
            </a:r>
          </a:p>
          <a:p>
            <a:pPr eaLnBrk="1" hangingPunct="1"/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Неч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кә  сүзләрдә  г  хәрефе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йомшак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авазын  белдерә: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гөл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тигэз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].</a:t>
            </a:r>
            <a:endParaRPr lang="tt-RU" altLang="ru-RU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/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827088" y="2276475"/>
            <a:ext cx="76327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>
                <a:solidFill>
                  <a:srgbClr val="0070C0"/>
                </a:solidFill>
              </a:rPr>
              <a:t>            </a:t>
            </a:r>
            <a:r>
              <a:rPr lang="tt-RU" altLang="ru-RU">
                <a:solidFill>
                  <a:srgbClr val="0070C0"/>
                </a:solidFill>
              </a:rPr>
              <a:t>                </a:t>
            </a:r>
            <a:r>
              <a:rPr lang="en-US" altLang="ru-RU">
                <a:solidFill>
                  <a:srgbClr val="0070C0"/>
                </a:solidFill>
              </a:rPr>
              <a:t> </a:t>
            </a:r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укы  һәм  дөрес  яз!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гадәт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г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әдәт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газиз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      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әзиз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гайрәт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гъәйрәт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гаскәр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гъәскәр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гаҗәп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гъәҗәп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галәмәт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гъәләмәт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галәм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гъәләм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гарәп  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гъәрәп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гадел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гъәдел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гаеп    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гъәйэп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5365" name="TextBox 4"/>
          <p:cNvSpPr txBox="1">
            <a:spLocks noChangeArrowheads="1"/>
          </p:cNvSpPr>
          <p:nvPr/>
        </p:nvSpPr>
        <p:spPr bwMode="auto">
          <a:xfrm>
            <a:off x="395288" y="4365625"/>
            <a:ext cx="8670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Гарәп  теленнән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кергән  сүзләрдәге  а  хәрефе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  хәрефен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авазы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итеп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укырга  кирәклекне  күрсәтә.  Мондый  сүзләрдә  а  хәрефе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дип укыла.</a:t>
            </a: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755650" y="5300663"/>
            <a:ext cx="1944688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0070C0"/>
                </a:solidFill>
              </a:rPr>
              <a:t>Татар сүзләре</a:t>
            </a:r>
          </a:p>
          <a:p>
            <a:pPr eaLnBrk="1" hangingPunct="1"/>
            <a:r>
              <a:rPr lang="tt-RU" altLang="ru-RU"/>
              <a:t> а</a:t>
            </a:r>
            <a:r>
              <a:rPr lang="tt-RU" altLang="ru-RU" b="1" u="sng"/>
              <a:t>г</a:t>
            </a:r>
            <a:r>
              <a:rPr lang="tt-RU" altLang="ru-RU"/>
              <a:t>ым</a:t>
            </a:r>
          </a:p>
          <a:p>
            <a:pPr eaLnBrk="1" hangingPunct="1"/>
            <a:r>
              <a:rPr lang="tt-RU" altLang="ru-RU"/>
              <a:t> бор</a:t>
            </a:r>
            <a:r>
              <a:rPr lang="tt-RU" altLang="ru-RU" b="1" u="sng"/>
              <a:t>г</a:t>
            </a:r>
            <a:r>
              <a:rPr lang="tt-RU" altLang="ru-RU"/>
              <a:t>ыч</a:t>
            </a:r>
          </a:p>
          <a:p>
            <a:pPr eaLnBrk="1" hangingPunct="1"/>
            <a:r>
              <a:rPr lang="tt-RU" altLang="ru-RU" b="1" u="sng"/>
              <a:t> г</a:t>
            </a:r>
            <a:r>
              <a:rPr lang="tt-RU" altLang="ru-RU"/>
              <a:t>үзәл</a:t>
            </a:r>
          </a:p>
          <a:p>
            <a:pPr eaLnBrk="1" hangingPunct="1"/>
            <a:r>
              <a:rPr lang="tt-RU" altLang="ru-RU" b="1" u="sng"/>
              <a:t> г</a:t>
            </a:r>
            <a:r>
              <a:rPr lang="tt-RU" altLang="ru-RU"/>
              <a:t>өрләү</a:t>
            </a:r>
            <a:endParaRPr lang="ru-RU" altLang="ru-RU"/>
          </a:p>
        </p:txBody>
      </p:sp>
      <p:sp>
        <p:nvSpPr>
          <p:cNvPr id="15367" name="TextBox 10"/>
          <p:cNvSpPr txBox="1">
            <a:spLocks noChangeArrowheads="1"/>
          </p:cNvSpPr>
          <p:nvPr/>
        </p:nvSpPr>
        <p:spPr bwMode="auto">
          <a:xfrm>
            <a:off x="2627313" y="5300663"/>
            <a:ext cx="3762375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</a:t>
            </a:r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Гарәп  теленнән  кергән сүзләр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адәт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азиз</a:t>
            </a:r>
          </a:p>
          <a:p>
            <a:pPr eaLnBrk="1" hangingPunct="1"/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             вә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ru-RU" altLang="ru-RU" b="1" u="sng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дә</a:t>
            </a:r>
          </a:p>
          <a:p>
            <a:pPr eaLnBrk="1" hangingPunct="1"/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             мә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ru-RU" altLang="ru-RU" b="1" u="sng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нә</a:t>
            </a:r>
            <a:endParaRPr lang="ru-RU" altLang="ru-RU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5368" name="TextBox 12"/>
          <p:cNvSpPr txBox="1">
            <a:spLocks noChangeArrowheads="1"/>
          </p:cNvSpPr>
          <p:nvPr/>
        </p:nvSpPr>
        <p:spPr bwMode="auto">
          <a:xfrm>
            <a:off x="6588125" y="5300663"/>
            <a:ext cx="187166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Рус   сүзләре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аз</a:t>
            </a:r>
            <a:endParaRPr lang="ru-RU" altLang="ru-RU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армун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рамм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г</a:t>
            </a:r>
            <a:r>
              <a:rPr lang="tt-RU" altLang="ru-RU">
                <a:latin typeface="Microsoft Sans Serif" pitchFamily="34" charset="0"/>
                <a:cs typeface="Microsoft Sans Serif" pitchFamily="34" charset="0"/>
              </a:rPr>
              <a:t>ерб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Х,һ хәрефләре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1547813" y="1052513"/>
            <a:ext cx="56165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</a:t>
            </a:r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Сүзләрне  дөрес  укы  һәм  дөрес  яз!</a:t>
            </a:r>
            <a:endParaRPr lang="ru-RU" altLang="ru-RU" sz="2000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47813" y="1700213"/>
          <a:ext cx="5927726" cy="4451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63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63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353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х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1" marR="91431" marT="45733" marB="4573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һ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1" marR="91431" marT="45733" marB="457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499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әл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ушлашу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өрмә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алык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әтер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езмәт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пө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тә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рө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сәт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бә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әмит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</a:t>
                      </a:r>
                      <a:r>
                        <a:rPr lang="tt-RU" sz="2000" b="1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Х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әдичә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1" marR="91431" marT="45733" marB="45733"/>
                </a:tc>
                <a:tc>
                  <a:txBody>
                    <a:bodyPr/>
                    <a:lstStyle/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ава</a:t>
                      </a:r>
                    </a:p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әйкәл</a:t>
                      </a:r>
                    </a:p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өнәр</a:t>
                      </a:r>
                    </a:p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әркем  </a:t>
                      </a:r>
                    </a:p>
                    <a:p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аман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уш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әммә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шә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әр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зи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ен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җи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аз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әҗәр</a:t>
                      </a:r>
                    </a:p>
                    <a:p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Фә</a:t>
                      </a:r>
                      <a:r>
                        <a:rPr lang="tt-RU" sz="2000" b="1" i="0" u="sng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һ</a:t>
                      </a:r>
                      <a:r>
                        <a:rPr lang="tt-RU" sz="2000" b="1" i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имә</a:t>
                      </a:r>
                    </a:p>
                    <a:p>
                      <a:endParaRPr lang="ru-RU" sz="2000" b="1" i="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1" marR="91431" marT="45733" marB="457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 descr="http://im0-tub-ru.yandex.net/i?id=231218723-71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652963"/>
            <a:ext cx="3203575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smtClean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Й 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7412" name="TextBox 2"/>
          <p:cNvSpPr txBox="1">
            <a:spLocks noChangeArrowheads="1"/>
          </p:cNvSpPr>
          <p:nvPr/>
        </p:nvSpPr>
        <p:spPr bwMode="auto">
          <a:xfrm>
            <a:off x="323850" y="981075"/>
            <a:ext cx="8496300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 хәрефе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сүзләрнең  башында,  уртасында  һәм  ахырында   килә: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омры,  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өз,   сө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ләм,   баба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й.</a:t>
            </a:r>
          </a:p>
          <a:p>
            <a:pPr eaLnBrk="1" hangingPunct="1"/>
            <a:endParaRPr lang="tt-RU" altLang="ru-RU" b="1" u="sng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Йо, йө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сүз  башында  гына  языла: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мран,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мгак,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мырка,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                                          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ткерү,   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гереш,</a:t>
            </a:r>
            <a:r>
              <a:rPr lang="tt-RU" altLang="ru-RU" b="1" u="sng"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рү.</a:t>
            </a: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– калын  әйтелешле  сүзләрдә,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– нечкә  әйтелешле  сүзләрдә  языла.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7413" name="TextBox 3"/>
          <p:cNvSpPr txBox="1">
            <a:spLocks noChangeArrowheads="1"/>
          </p:cNvSpPr>
          <p:nvPr/>
        </p:nvSpPr>
        <p:spPr bwMode="auto">
          <a:xfrm>
            <a:off x="827088" y="3500438"/>
            <a:ext cx="1466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</a:t>
            </a:r>
            <a:endParaRPr lang="ru-RU" altLang="ru-RU"/>
          </a:p>
        </p:txBody>
      </p:sp>
      <p:sp>
        <p:nvSpPr>
          <p:cNvPr id="17414" name="TextBox 4"/>
          <p:cNvSpPr txBox="1">
            <a:spLocks noChangeArrowheads="1"/>
          </p:cNvSpPr>
          <p:nvPr/>
        </p:nvSpPr>
        <p:spPr bwMode="auto">
          <a:xfrm>
            <a:off x="539750" y="3429000"/>
            <a:ext cx="8220075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                      </a:t>
            </a:r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 яз!</a:t>
            </a:r>
          </a:p>
          <a:p>
            <a:pPr eaLnBrk="1" hangingPunct="1"/>
            <a:endParaRPr lang="tt-RU" altLang="ru-RU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лдыз 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зек          бә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рәм          ма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мшак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зү            ты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нак           ту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йо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зак    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йө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рәк          ко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ма            җә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</a:t>
            </a:r>
            <a:r>
              <a:rPr lang="tt-RU" altLang="ru-RU"/>
              <a:t>                                                             </a:t>
            </a: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Е 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50825" y="836613"/>
            <a:ext cx="935196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Е  хәрефе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сүз  һәм  иҗек  башында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йы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йэ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  кушылмаларын   белдерә.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Калын  сүзләрдә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ул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йы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укыла:  ел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йыл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куе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ку-йы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.</a:t>
            </a:r>
            <a:endParaRPr lang="en-US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Нечкә  сүзләрдә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йэ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укыла: биек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би-йэк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егет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йэ-гэт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]/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2092325"/>
          <a:ext cx="8208964" cy="43894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2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2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22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787">
                <a:tc gridSpan="4">
                  <a:txBody>
                    <a:bodyPr/>
                    <a:lstStyle/>
                    <a:p>
                      <a:r>
                        <a:rPr lang="en-US" sz="1800" dirty="0" smtClean="0"/>
                        <a:t>        </a:t>
                      </a:r>
                      <a:r>
                        <a:rPr lang="tt-RU" sz="1800" dirty="0" smtClean="0"/>
                        <a:t>                          </a:t>
                      </a:r>
                      <a:r>
                        <a:rPr lang="en-US" sz="1800" dirty="0" smtClean="0"/>
                        <a:t> </a:t>
                      </a:r>
                      <a:r>
                        <a:rPr lang="tt-RU" sz="1800" b="1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Дөрес</a:t>
                      </a:r>
                      <a:r>
                        <a:rPr lang="tt-RU" sz="1800" b="1" baseline="0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языгыз  һәм  дөрес  әйтегез!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87"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       е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йы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      е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йэ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</a:t>
                      </a: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языла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укыла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языла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</a:t>
                      </a:r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укыла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ел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йыл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ефәк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йэфәк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ерак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йырак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егет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baseline="0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йэгэт</a:t>
                      </a:r>
                      <a:r>
                        <a:rPr lang="en-US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елга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йылгъа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тиен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тийэн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елан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йылан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кием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кийэм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быел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быйыл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биек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бийэк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каен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къайын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т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өен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төйөн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ертык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йыртыкъ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егерме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йэгэрмэ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йыш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б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бөйөр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787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каеш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ъайыш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т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</a:t>
                      </a:r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төйөр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3" marB="45723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dirty="0" smtClean="0">
                <a:latin typeface="Microsoft Sans Serif" pitchFamily="34" charset="0"/>
                <a:cs typeface="Microsoft Sans Serif" pitchFamily="34" charset="0"/>
              </a:rPr>
              <a:t>Я    хәрефе </a:t>
            </a:r>
            <a:endParaRPr lang="ru-RU" sz="3600" b="1" dirty="0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468313" y="908050"/>
            <a:ext cx="792003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  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  х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әрефе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   кушылмаларына  билге  булып  йөри.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Калын   сүзләрдә   я  хәрефе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язу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йазу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якты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йакты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].</a:t>
            </a:r>
            <a:endParaRPr lang="tt-RU" altLang="ru-RU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Нечкә   сүзләрдә  я  хәрефе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яшел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йәшел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ярдәм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йәрдәм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.</a:t>
            </a:r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2565400"/>
          <a:ext cx="8208964" cy="35290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22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2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2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22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4145">
                <a:tc gridSpan="4"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0070C0"/>
                          </a:solidFill>
                        </a:rPr>
                        <a:t>                                  </a:t>
                      </a:r>
                      <a:r>
                        <a:rPr lang="tt-RU" sz="1800" b="1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Дөрес языгыз  һәм   дөрес  әйтегез!</a:t>
                      </a:r>
                      <a:endParaRPr lang="ru-RU" sz="1800" b="1" dirty="0">
                        <a:solidFill>
                          <a:srgbClr val="0070C0"/>
                        </a:solidFill>
                      </a:endParaRPr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124"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         я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  йә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124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языла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укыла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  языла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укыла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ябалак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йабалак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я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нәшә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йәнәшә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ягулык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йагулык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яшел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йәшэл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язу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йазу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яшелчә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йәшэлчә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яка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йакъа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яшен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йәшэн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212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яңгыр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йаңг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ъыр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ярд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әм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[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йәрдәм</a:t>
                      </a:r>
                      <a:r>
                        <a:rPr lang="en-US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]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1" marR="91441" marT="45728" marB="4572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Ю 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468313" y="1052513"/>
            <a:ext cx="8135937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Ю  хәрефе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- йу  йү  аваз  кушылмаларын   белдерә.</a:t>
            </a:r>
            <a:endParaRPr lang="en-US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Калын  сүзләрдә  ю  хәрефе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йу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дип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юлдаш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йулдаш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юан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йуан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.</a:t>
            </a:r>
            <a:endParaRPr lang="en-US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Нечкә  сүзләрдә  ю  хәрефе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йү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дип  укыла: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юкә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йүкә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юеш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йүэш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].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468313" y="3429000"/>
            <a:ext cx="79200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/>
              <a:t>                                  </a:t>
            </a:r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әйтегез  һәм  дөрес  языгыз!</a:t>
            </a:r>
          </a:p>
          <a:p>
            <a:pPr eaLnBrk="1" hangingPunct="1"/>
            <a:endParaRPr lang="tt-RU" altLang="ru-RU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en-US" altLang="ru-RU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юка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йук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ъа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                  юаш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йуаш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             тою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тойу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юк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йүкә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      ютәл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йүтәл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төю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төйү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0485" name="Picture 6" descr="http://im3-tub-ru.yandex.net/i?id=339559527-3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724400"/>
            <a:ext cx="223202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mtClean="0">
                <a:latin typeface="Microsoft Sans Serif" pitchFamily="34" charset="0"/>
                <a:cs typeface="Microsoft Sans Serif" pitchFamily="34" charset="0"/>
              </a:rPr>
              <a:t>ь  </a:t>
            </a: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468313" y="1268413"/>
            <a:ext cx="8207375" cy="423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Сүзләрнең   нечкә  әйтелешен   белдерү  өчен   сүз ахырында  </a:t>
            </a:r>
          </a:p>
          <a:p>
            <a:pPr eaLnBrk="1" hangingPunct="1"/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  х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әрефе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языла: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ям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ь,  яшь,  япь,  юнь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һ.б.;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хәрефе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иҗекләрнең  нечкә  укылышын  да  күрсәтә: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ят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мә,  ям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ле һ.б.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;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Гарәп  теленнән  кергән  сүзләрдә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билгесе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иҗекнең   нечкә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әйтелешен  күрсәтү  өчен  языла: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сәгат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ь,  табигать,  шагыйрь   шигырь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һ.б. ;</a:t>
            </a:r>
          </a:p>
          <a:p>
            <a:pPr eaLnBrk="1" hangingPunct="1"/>
            <a:endParaRPr lang="tt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Нечкә  иҗек  ахырындагы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хәрефе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,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я, ю, 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хәрефләре  алдыннан  килгәндә,    тартыкларны  аерып  укуны  белдерә: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дөнья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дөнйа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 көньяк 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көнйакъ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берьюлы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берйулы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],</a:t>
            </a:r>
            <a:endParaRPr lang="tt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бишьеллык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бишйыллыкъ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1508" name="Picture 5" descr="http://im5-tub-ru.yandex.net/i?id=166196425-4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724400"/>
            <a:ext cx="23399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7" descr="http://im3-tub-ru.yandex.net/i?id=20091636-33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724400"/>
            <a:ext cx="27717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ъ  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хәрефе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2532" name="TextBox 3"/>
          <p:cNvSpPr txBox="1">
            <a:spLocks noChangeArrowheads="1"/>
          </p:cNvSpPr>
          <p:nvPr/>
        </p:nvSpPr>
        <p:spPr bwMode="auto">
          <a:xfrm>
            <a:off x="827088" y="981075"/>
            <a:ext cx="7710487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   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Нечк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  иҗекләрдәге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к, г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хәрефләрен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къ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,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   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дип  уку  </a:t>
            </a:r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өчен,  язуда  иҗек ахырында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хәрефе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куела: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мәгълүм,   игълан,   тәкъдим,  икътисад   һ.б.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хәрефе,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калын  иҗектән  соң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я, ю,  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хәрефләре  алдыннан   килгәндә,  тартыкларны   аерып   укырга  кирәклекне  күрсәтә: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аръяк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арйакъ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  кулъяулык 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къулйаулыкъ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0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8888" y="3716338"/>
          <a:ext cx="6096000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ru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калынлыкны</a:t>
                      </a:r>
                      <a:r>
                        <a:rPr lang="ru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белдер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ru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ru-RU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аеруны</a:t>
                      </a:r>
                      <a:r>
                        <a:rPr lang="ru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белдерә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нәк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вәг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мәг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нә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мәг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лүм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иг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тибар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тәк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дим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аш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яулык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кул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яулык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ун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еллык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ел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язма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ар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ал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ъ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япкыч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2544" name="TextBox 5"/>
          <p:cNvSpPr txBox="1">
            <a:spLocks noChangeArrowheads="1"/>
          </p:cNvSpPr>
          <p:nvPr/>
        </p:nvSpPr>
        <p:spPr bwMode="auto">
          <a:xfrm>
            <a:off x="3276600" y="3213100"/>
            <a:ext cx="1871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Исеңдә  тот!</a:t>
            </a:r>
            <a:endParaRPr lang="ru-RU" altLang="ru-RU" sz="2000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Иҗек.Сүзләрне юлдан – юлга күчерү.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323850" y="1412875"/>
            <a:ext cx="8569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>
                <a:latin typeface="Microsoft Sans Serif" pitchFamily="34" charset="0"/>
                <a:cs typeface="Microsoft Sans Serif" pitchFamily="34" charset="0"/>
              </a:rPr>
              <a:t>                     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Сүз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иҗекләргә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бүленә.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Сүздә  ничә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сузык  аваз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булса, шулкадәр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иҗек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була.</a:t>
            </a:r>
          </a:p>
          <a:p>
            <a:pPr eaLnBrk="1" hangingPunct="1"/>
            <a:endParaRPr lang="ru-RU" altLang="ru-RU" sz="2400"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8820150" y="3471863"/>
            <a:ext cx="11113" cy="2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2" descr="D:\Users\Администратор\Documents\Мои результаты сканирования\2012-02 (Фев)\сканирование0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043607" y="2492896"/>
            <a:ext cx="2520279" cy="614114"/>
          </a:xfrm>
          <a:prstGeom prst="rect">
            <a:avLst/>
          </a:prstGeom>
          <a:noFill/>
          <a:scene3d>
            <a:camera prst="orthographicFront">
              <a:rot lat="0" lon="0" rev="300000"/>
            </a:camera>
            <a:lightRig rig="threePt" dir="t"/>
          </a:scene3d>
        </p:spPr>
      </p:pic>
      <p:sp>
        <p:nvSpPr>
          <p:cNvPr id="23558" name="TextBox 8"/>
          <p:cNvSpPr txBox="1">
            <a:spLocks noChangeArrowheads="1"/>
          </p:cNvSpPr>
          <p:nvPr/>
        </p:nvSpPr>
        <p:spPr bwMode="auto">
          <a:xfrm>
            <a:off x="4140200" y="2492375"/>
            <a:ext cx="287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/>
              <a:t>б</a:t>
            </a:r>
            <a:r>
              <a:rPr lang="tt-RU" altLang="ru-RU" sz="2400" b="1">
                <a:solidFill>
                  <a:srgbClr val="FF0000"/>
                </a:solidFill>
              </a:rPr>
              <a:t>ү</a:t>
            </a:r>
            <a:r>
              <a:rPr lang="tt-RU" altLang="ru-RU" sz="2400" b="1"/>
              <a:t> – р</a:t>
            </a:r>
            <a:r>
              <a:rPr lang="tt-RU" altLang="ru-RU" sz="2400" b="1">
                <a:solidFill>
                  <a:srgbClr val="FF0000"/>
                </a:solidFill>
              </a:rPr>
              <a:t>ә</a:t>
            </a:r>
            <a:r>
              <a:rPr lang="tt-RU" altLang="ru-RU" sz="2400" b="1"/>
              <a:t> - н</a:t>
            </a:r>
            <a:r>
              <a:rPr lang="tt-RU" altLang="ru-RU" sz="2400" b="1">
                <a:solidFill>
                  <a:srgbClr val="FF0000"/>
                </a:solidFill>
              </a:rPr>
              <a:t>ә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sp>
        <p:nvSpPr>
          <p:cNvPr id="23559" name="TextBox 9"/>
          <p:cNvSpPr txBox="1">
            <a:spLocks noChangeArrowheads="1"/>
          </p:cNvSpPr>
          <p:nvPr/>
        </p:nvSpPr>
        <p:spPr bwMode="auto">
          <a:xfrm>
            <a:off x="395288" y="3357563"/>
            <a:ext cx="83534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/>
              <a:t>         Сүз  юлдан – юлга  </a:t>
            </a:r>
            <a:r>
              <a:rPr lang="tt-RU" altLang="ru-RU" sz="2400" b="1">
                <a:solidFill>
                  <a:srgbClr val="FF0000"/>
                </a:solidFill>
              </a:rPr>
              <a:t>иҗекләп</a:t>
            </a:r>
            <a:r>
              <a:rPr lang="tt-RU" altLang="ru-RU" sz="2400" b="1"/>
              <a:t>   күчерелә.</a:t>
            </a:r>
          </a:p>
          <a:p>
            <a:pPr eaLnBrk="1" hangingPunct="1"/>
            <a:r>
              <a:rPr lang="tt-RU" altLang="ru-RU" sz="2400" b="1"/>
              <a:t>Бер   генә хәрефне  юл  азагында  калдырырга   яки                 яңа  юлга  күчерергә  ярамый.</a:t>
            </a:r>
          </a:p>
          <a:p>
            <a:pPr eaLnBrk="1" hangingPunct="1"/>
            <a:r>
              <a:rPr lang="tt-RU" altLang="ru-RU" sz="2400" b="1"/>
              <a:t>            к</a:t>
            </a:r>
            <a:r>
              <a:rPr lang="tt-RU" altLang="ru-RU" sz="2400" b="1">
                <a:solidFill>
                  <a:srgbClr val="FF0000"/>
                </a:solidFill>
              </a:rPr>
              <a:t>ү</a:t>
            </a:r>
            <a:r>
              <a:rPr lang="tt-RU" altLang="ru-RU" sz="2400" b="1"/>
              <a:t> – г</a:t>
            </a:r>
            <a:r>
              <a:rPr lang="tt-RU" altLang="ru-RU" sz="2400" b="1">
                <a:solidFill>
                  <a:srgbClr val="FF0000"/>
                </a:solidFill>
              </a:rPr>
              <a:t>ә</a:t>
            </a:r>
            <a:r>
              <a:rPr lang="tt-RU" altLang="ru-RU" sz="2400" b="1"/>
              <a:t>р – ч</a:t>
            </a:r>
            <a:r>
              <a:rPr lang="tt-RU" altLang="ru-RU" sz="2400" b="1">
                <a:solidFill>
                  <a:srgbClr val="FF0000"/>
                </a:solidFill>
              </a:rPr>
              <a:t>е</a:t>
            </a:r>
            <a:r>
              <a:rPr lang="tt-RU" altLang="ru-RU" sz="2400" b="1"/>
              <a:t>н       с</a:t>
            </a:r>
            <a:r>
              <a:rPr lang="tt-RU" altLang="ru-RU" sz="2400" b="1">
                <a:solidFill>
                  <a:srgbClr val="FF0000"/>
                </a:solidFill>
              </a:rPr>
              <a:t>а</a:t>
            </a:r>
            <a:r>
              <a:rPr lang="tt-RU" altLang="ru-RU" sz="2400" b="1"/>
              <a:t>н – д</a:t>
            </a:r>
            <a:r>
              <a:rPr lang="tt-RU" altLang="ru-RU" sz="2400" b="1">
                <a:solidFill>
                  <a:srgbClr val="FF0000"/>
                </a:solidFill>
              </a:rPr>
              <a:t>у</a:t>
            </a:r>
            <a:r>
              <a:rPr lang="tt-RU" altLang="ru-RU" sz="2400" b="1"/>
              <a:t> – г</a:t>
            </a:r>
            <a:r>
              <a:rPr lang="tt-RU" altLang="ru-RU" sz="2400" b="1">
                <a:solidFill>
                  <a:srgbClr val="FF0000"/>
                </a:solidFill>
              </a:rPr>
              <a:t>а</a:t>
            </a:r>
            <a:r>
              <a:rPr lang="tt-RU" altLang="ru-RU" sz="2400" b="1"/>
              <a:t>ч        </a:t>
            </a:r>
            <a:r>
              <a:rPr lang="tt-RU" altLang="ru-RU" sz="2400" b="1">
                <a:solidFill>
                  <a:srgbClr val="FF0000"/>
                </a:solidFill>
              </a:rPr>
              <a:t>о</a:t>
            </a:r>
            <a:r>
              <a:rPr lang="tt-RU" altLang="ru-RU" sz="2400" b="1"/>
              <a:t>я</a:t>
            </a:r>
            <a:endParaRPr lang="ru-RU" altLang="ru-RU" sz="2400" b="1"/>
          </a:p>
        </p:txBody>
      </p:sp>
      <p:sp>
        <p:nvSpPr>
          <p:cNvPr id="23560" name="TextBox 27"/>
          <p:cNvSpPr txBox="1">
            <a:spLocks noChangeArrowheads="1"/>
          </p:cNvSpPr>
          <p:nvPr/>
        </p:nvSpPr>
        <p:spPr bwMode="auto">
          <a:xfrm>
            <a:off x="250825" y="5589588"/>
            <a:ext cx="8893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Й, ъ, ь хәрефләре  үзләреннән  алда  торган  хәреф  янында  кала</a:t>
            </a:r>
          </a:p>
          <a:p>
            <a:pPr eaLnBrk="1" hangingPunct="1"/>
            <a:r>
              <a:rPr lang="tt-RU" altLang="ru-RU" sz="2000" b="1"/>
              <a:t>                      кө</a:t>
            </a:r>
            <a:r>
              <a:rPr lang="tt-RU" altLang="ru-RU" sz="2000" b="1">
                <a:solidFill>
                  <a:srgbClr val="FF0000"/>
                </a:solidFill>
              </a:rPr>
              <a:t>й </a:t>
            </a:r>
            <a:r>
              <a:rPr lang="tt-RU" altLang="ru-RU" sz="2000" b="1"/>
              <a:t>– мә      иг</a:t>
            </a:r>
            <a:r>
              <a:rPr lang="ru-RU" altLang="ru-RU" sz="2000" b="1">
                <a:solidFill>
                  <a:srgbClr val="FF0000"/>
                </a:solidFill>
              </a:rPr>
              <a:t>ъ </a:t>
            </a:r>
            <a:r>
              <a:rPr lang="ru-RU" altLang="ru-RU" sz="2000" b="1"/>
              <a:t>–ти –бар         м</a:t>
            </a:r>
            <a:r>
              <a:rPr lang="tt-RU" altLang="ru-RU" sz="2000" b="1"/>
              <a:t>әс</a:t>
            </a:r>
            <a:r>
              <a:rPr lang="ru-RU" altLang="ru-RU" sz="2000" b="1">
                <a:solidFill>
                  <a:srgbClr val="FF0000"/>
                </a:solidFill>
              </a:rPr>
              <a:t>ь</a:t>
            </a:r>
            <a:r>
              <a:rPr lang="ru-RU" altLang="ru-RU" sz="2000" b="1"/>
              <a:t> -</a:t>
            </a:r>
            <a:r>
              <a:rPr lang="tt-RU" altLang="ru-RU" sz="2000" b="1"/>
              <a:t> әлә </a:t>
            </a:r>
            <a:endParaRPr lang="ru-RU" altLang="ru-RU" sz="2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Алфавит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00113" y="1052513"/>
          <a:ext cx="7488237" cy="647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0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960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96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3" marR="91433" marT="45772" marB="4577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3" marR="91433" marT="45772" marB="45772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3" marR="91433" marT="45772" marB="45772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157" name="TextBox 5"/>
          <p:cNvSpPr txBox="1">
            <a:spLocks noChangeArrowheads="1"/>
          </p:cNvSpPr>
          <p:nvPr/>
        </p:nvSpPr>
        <p:spPr bwMode="auto">
          <a:xfrm>
            <a:off x="395288" y="1773238"/>
            <a:ext cx="80645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Аа</a:t>
            </a:r>
            <a:r>
              <a:rPr lang="tt-RU" altLang="ru-RU" sz="2000" b="1"/>
              <a:t>         а                     </a:t>
            </a:r>
            <a:r>
              <a:rPr lang="tt-RU" altLang="ru-RU" sz="2000" b="1">
                <a:solidFill>
                  <a:srgbClr val="0070C0"/>
                </a:solidFill>
              </a:rPr>
              <a:t>Лл</a:t>
            </a:r>
            <a:r>
              <a:rPr lang="tt-RU" altLang="ru-RU" sz="2000" b="1"/>
              <a:t>        эл</a:t>
            </a:r>
            <a:r>
              <a:rPr lang="ru-RU" altLang="ru-RU" sz="2000" b="1"/>
              <a:t>ь                </a:t>
            </a:r>
            <a:r>
              <a:rPr lang="ru-RU" altLang="ru-RU" sz="2000" b="1">
                <a:solidFill>
                  <a:srgbClr val="0070C0"/>
                </a:solidFill>
              </a:rPr>
              <a:t>Хх</a:t>
            </a:r>
            <a:r>
              <a:rPr lang="ru-RU" altLang="ru-RU" sz="2000" b="1"/>
              <a:t>        ха</a:t>
            </a:r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Әә </a:t>
            </a:r>
            <a:r>
              <a:rPr lang="tt-RU" altLang="ru-RU" sz="2000" b="1"/>
              <a:t>        ә                     </a:t>
            </a:r>
            <a:r>
              <a:rPr lang="tt-RU" altLang="ru-RU" sz="2000" b="1">
                <a:solidFill>
                  <a:srgbClr val="0070C0"/>
                </a:solidFill>
              </a:rPr>
              <a:t>Мм</a:t>
            </a:r>
            <a:r>
              <a:rPr lang="tt-RU" altLang="ru-RU" sz="2000" b="1"/>
              <a:t>       эм                  </a:t>
            </a:r>
            <a:r>
              <a:rPr lang="tt-RU" altLang="ru-RU" sz="2000" b="1">
                <a:solidFill>
                  <a:srgbClr val="0070C0"/>
                </a:solidFill>
              </a:rPr>
              <a:t>Һһ </a:t>
            </a:r>
            <a:r>
              <a:rPr lang="tt-RU" altLang="ru-RU" sz="2000" b="1"/>
              <a:t>       һэ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Б б</a:t>
            </a:r>
            <a:r>
              <a:rPr lang="tt-RU" altLang="ru-RU" sz="2000" b="1"/>
              <a:t>        бэ                   </a:t>
            </a:r>
            <a:r>
              <a:rPr lang="tt-RU" altLang="ru-RU" sz="2000" b="1">
                <a:solidFill>
                  <a:srgbClr val="0070C0"/>
                </a:solidFill>
              </a:rPr>
              <a:t>Нн </a:t>
            </a:r>
            <a:r>
              <a:rPr lang="tt-RU" altLang="ru-RU" sz="2000" b="1"/>
              <a:t>       эн                  </a:t>
            </a:r>
            <a:r>
              <a:rPr lang="ru-RU" altLang="ru-RU" sz="2000" b="1">
                <a:solidFill>
                  <a:srgbClr val="0070C0"/>
                </a:solidFill>
              </a:rPr>
              <a:t>Цц </a:t>
            </a:r>
            <a:r>
              <a:rPr lang="ru-RU" altLang="ru-RU" sz="2000" b="1"/>
              <a:t>       цэ</a:t>
            </a:r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Вв</a:t>
            </a:r>
            <a:r>
              <a:rPr lang="tt-RU" altLang="ru-RU" sz="2000" b="1"/>
              <a:t>         вэ                      </a:t>
            </a:r>
            <a:r>
              <a:rPr lang="tt-RU" altLang="ru-RU" sz="2000" b="1">
                <a:solidFill>
                  <a:srgbClr val="0070C0"/>
                </a:solidFill>
              </a:rPr>
              <a:t>ң </a:t>
            </a:r>
            <a:r>
              <a:rPr lang="tt-RU" altLang="ru-RU" sz="2000" b="1"/>
              <a:t>      эң                   </a:t>
            </a:r>
            <a:r>
              <a:rPr lang="tt-RU" altLang="ru-RU" sz="2000" b="1">
                <a:solidFill>
                  <a:srgbClr val="0070C0"/>
                </a:solidFill>
              </a:rPr>
              <a:t>Чч </a:t>
            </a:r>
            <a:r>
              <a:rPr lang="tt-RU" altLang="ru-RU" sz="2000" b="1"/>
              <a:t>       чэ</a:t>
            </a:r>
            <a:endParaRPr lang="en-US" altLang="ru-RU" sz="2000" b="1"/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Гг </a:t>
            </a:r>
            <a:r>
              <a:rPr lang="tt-RU" altLang="ru-RU" sz="2000" b="1"/>
              <a:t>         гэ                    </a:t>
            </a:r>
            <a:r>
              <a:rPr lang="tt-RU" altLang="ru-RU" sz="2000" b="1">
                <a:solidFill>
                  <a:srgbClr val="FF0000"/>
                </a:solidFill>
              </a:rPr>
              <a:t>Оо</a:t>
            </a:r>
            <a:r>
              <a:rPr lang="tt-RU" altLang="ru-RU" sz="2000" b="1"/>
              <a:t>         о                   </a:t>
            </a:r>
            <a:r>
              <a:rPr lang="tt-RU" altLang="ru-RU" sz="2000" b="1">
                <a:solidFill>
                  <a:srgbClr val="0070C0"/>
                </a:solidFill>
              </a:rPr>
              <a:t>Шш</a:t>
            </a:r>
            <a:r>
              <a:rPr lang="tt-RU" altLang="ru-RU" sz="2000" b="1"/>
              <a:t>      ша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Дд</a:t>
            </a:r>
            <a:r>
              <a:rPr lang="tt-RU" altLang="ru-RU" sz="2000" b="1"/>
              <a:t>         дэ                   </a:t>
            </a:r>
            <a:r>
              <a:rPr lang="tt-RU" altLang="ru-RU" sz="2000" b="1">
                <a:solidFill>
                  <a:srgbClr val="FF0000"/>
                </a:solidFill>
              </a:rPr>
              <a:t>Өө </a:t>
            </a:r>
            <a:r>
              <a:rPr lang="tt-RU" altLang="ru-RU" sz="2000" b="1"/>
              <a:t>        ө                   </a:t>
            </a:r>
            <a:r>
              <a:rPr lang="ru-RU" altLang="ru-RU" sz="2000" b="1">
                <a:solidFill>
                  <a:srgbClr val="0070C0"/>
                </a:solidFill>
              </a:rPr>
              <a:t>Щщ  </a:t>
            </a:r>
            <a:r>
              <a:rPr lang="ru-RU" altLang="ru-RU" sz="2000" b="1"/>
              <a:t>    ща</a:t>
            </a:r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Ее, Ёё   </a:t>
            </a:r>
            <a:r>
              <a:rPr lang="tt-RU" altLang="ru-RU" sz="2000" b="1"/>
              <a:t>йы, йо             </a:t>
            </a:r>
            <a:r>
              <a:rPr lang="tt-RU" altLang="ru-RU" sz="2000" b="1">
                <a:solidFill>
                  <a:srgbClr val="0070C0"/>
                </a:solidFill>
              </a:rPr>
              <a:t>Пп  </a:t>
            </a:r>
            <a:r>
              <a:rPr lang="tt-RU" altLang="ru-RU" sz="2000" b="1"/>
              <a:t>     пэ                      ъ        </a:t>
            </a:r>
            <a:r>
              <a:rPr lang="tt-RU" altLang="ru-RU" sz="1600" b="1"/>
              <a:t>калынлык  һәм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Жж    </a:t>
            </a:r>
            <a:r>
              <a:rPr lang="tt-RU" altLang="ru-RU" sz="2000" b="1"/>
              <a:t>    жэ                    </a:t>
            </a:r>
            <a:r>
              <a:rPr lang="tt-RU" altLang="ru-RU" sz="2000" b="1">
                <a:solidFill>
                  <a:srgbClr val="0070C0"/>
                </a:solidFill>
              </a:rPr>
              <a:t>Рр</a:t>
            </a:r>
            <a:r>
              <a:rPr lang="tt-RU" altLang="ru-RU" sz="2000" b="1"/>
              <a:t>       эр                                 </a:t>
            </a:r>
            <a:r>
              <a:rPr lang="tt-RU" altLang="ru-RU" sz="1600" b="1"/>
              <a:t>аеру  билгесе                          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Җҗ</a:t>
            </a:r>
            <a:r>
              <a:rPr lang="tt-RU" altLang="ru-RU" sz="2000" b="1"/>
              <a:t>        җэ                    </a:t>
            </a:r>
            <a:r>
              <a:rPr lang="tt-RU" altLang="ru-RU" sz="2000" b="1">
                <a:solidFill>
                  <a:srgbClr val="0070C0"/>
                </a:solidFill>
              </a:rPr>
              <a:t>Сс</a:t>
            </a:r>
            <a:r>
              <a:rPr lang="tt-RU" altLang="ru-RU" sz="2000" b="1"/>
              <a:t>       эс                    </a:t>
            </a:r>
            <a:r>
              <a:rPr lang="tt-RU" altLang="ru-RU" sz="2000" b="1">
                <a:solidFill>
                  <a:srgbClr val="FF0000"/>
                </a:solidFill>
              </a:rPr>
              <a:t>Ыы</a:t>
            </a:r>
            <a:r>
              <a:rPr lang="tt-RU" altLang="ru-RU" sz="2000" b="1"/>
              <a:t>      ы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Зз </a:t>
            </a:r>
            <a:r>
              <a:rPr lang="tt-RU" altLang="ru-RU" sz="2000" b="1"/>
              <a:t>         зэ                     </a:t>
            </a:r>
            <a:r>
              <a:rPr lang="tt-RU" altLang="ru-RU" sz="2000" b="1">
                <a:solidFill>
                  <a:srgbClr val="0070C0"/>
                </a:solidFill>
              </a:rPr>
              <a:t>Тт  </a:t>
            </a:r>
            <a:r>
              <a:rPr lang="tt-RU" altLang="ru-RU" sz="2000" b="1"/>
              <a:t>     тэ                        </a:t>
            </a:r>
            <a:r>
              <a:rPr lang="ru-RU" altLang="ru-RU" sz="2000" b="1"/>
              <a:t>ь    </a:t>
            </a:r>
            <a:r>
              <a:rPr lang="ru-RU" altLang="ru-RU" b="1"/>
              <a:t>   </a:t>
            </a:r>
            <a:r>
              <a:rPr lang="ru-RU" altLang="ru-RU" sz="1600" b="1"/>
              <a:t>нечк</a:t>
            </a:r>
            <a:r>
              <a:rPr lang="tt-RU" altLang="ru-RU" sz="1600" b="1"/>
              <a:t>әлек  һәм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Ии</a:t>
            </a:r>
            <a:r>
              <a:rPr lang="tt-RU" altLang="ru-RU" sz="2000" b="1"/>
              <a:t>         и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Уу  </a:t>
            </a:r>
            <a:r>
              <a:rPr lang="tt-RU" altLang="ru-RU" sz="2000" b="1"/>
              <a:t>     у                                  </a:t>
            </a:r>
            <a:r>
              <a:rPr lang="tt-RU" altLang="ru-RU" sz="1600" b="1"/>
              <a:t>аеру  билгесе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Йй</a:t>
            </a:r>
            <a:r>
              <a:rPr lang="tt-RU" altLang="ru-RU" sz="2000" b="1"/>
              <a:t>         кыска  и          </a:t>
            </a:r>
            <a:r>
              <a:rPr lang="tt-RU" altLang="ru-RU" sz="2000" b="1">
                <a:solidFill>
                  <a:srgbClr val="FF0000"/>
                </a:solidFill>
              </a:rPr>
              <a:t>Үү</a:t>
            </a:r>
            <a:r>
              <a:rPr lang="tt-RU" altLang="ru-RU" sz="2000" b="1"/>
              <a:t>       ү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Ээ </a:t>
            </a:r>
            <a:r>
              <a:rPr lang="tt-RU" altLang="ru-RU" sz="2000" b="1"/>
              <a:t>       э</a:t>
            </a:r>
          </a:p>
          <a:p>
            <a:pPr eaLnBrk="1" hangingPunct="1"/>
            <a:r>
              <a:rPr lang="tt-RU" altLang="ru-RU" sz="2000" b="1">
                <a:solidFill>
                  <a:srgbClr val="0070C0"/>
                </a:solidFill>
              </a:rPr>
              <a:t>Кк   </a:t>
            </a:r>
            <a:r>
              <a:rPr lang="tt-RU" altLang="ru-RU" sz="2000" b="1"/>
              <a:t>       ка                     </a:t>
            </a:r>
            <a:r>
              <a:rPr lang="tt-RU" altLang="ru-RU" sz="2000" b="1">
                <a:solidFill>
                  <a:srgbClr val="0070C0"/>
                </a:solidFill>
              </a:rPr>
              <a:t>Фф </a:t>
            </a:r>
            <a:r>
              <a:rPr lang="tt-RU" altLang="ru-RU" sz="2000" b="1"/>
              <a:t>    эф                   </a:t>
            </a:r>
            <a:r>
              <a:rPr lang="tt-RU" altLang="ru-RU" sz="2000" b="1">
                <a:solidFill>
                  <a:srgbClr val="FF0000"/>
                </a:solidFill>
              </a:rPr>
              <a:t>Юю</a:t>
            </a:r>
            <a:r>
              <a:rPr lang="tt-RU" altLang="ru-RU" sz="2000" b="1"/>
              <a:t>     йу</a:t>
            </a:r>
          </a:p>
          <a:p>
            <a:pPr eaLnBrk="1" hangingPunct="1"/>
            <a:r>
              <a:rPr lang="tt-RU" altLang="ru-RU" sz="2000" b="1"/>
              <a:t>                                         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Яя </a:t>
            </a:r>
            <a:r>
              <a:rPr lang="tt-RU" altLang="ru-RU" sz="2000" b="1"/>
              <a:t>       йа</a:t>
            </a:r>
            <a:endParaRPr lang="ru-RU" altLang="ru-RU" sz="2000" b="1"/>
          </a:p>
        </p:txBody>
      </p:sp>
      <p:sp>
        <p:nvSpPr>
          <p:cNvPr id="6158" name="TextBox 5"/>
          <p:cNvSpPr txBox="1">
            <a:spLocks noChangeArrowheads="1"/>
          </p:cNvSpPr>
          <p:nvPr/>
        </p:nvSpPr>
        <p:spPr bwMode="auto">
          <a:xfrm>
            <a:off x="1042988" y="1196975"/>
            <a:ext cx="7618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Алфавитта  һәр  хәрефнең  билгеле  урыны  һәм  исеме  бар.</a:t>
            </a:r>
            <a:endParaRPr lang="ru-RU" altLang="ru-RU" b="1">
              <a:solidFill>
                <a:srgbClr val="FF0000"/>
              </a:solidFill>
            </a:endParaRPr>
          </a:p>
        </p:txBody>
      </p:sp>
      <p:pic>
        <p:nvPicPr>
          <p:cNvPr id="6159" name="Picture 16" descr="http://im5-tub-ru.yandex.net/i?id=151830864-68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71775" cy="114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http://im3-tub-ru.yandex.net/i?id=50749297-19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765175"/>
            <a:ext cx="17526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7489825" cy="706438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Сүзгә аваз – хәреф анализы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539750" y="1628775"/>
            <a:ext cx="8362950" cy="424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tt-RU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Сүзне  әйт: </a:t>
            </a:r>
            <a:r>
              <a:rPr lang="en-US" altLang="ru-RU" b="1"/>
              <a:t>[ </a:t>
            </a:r>
            <a:r>
              <a:rPr lang="tt-RU" altLang="ru-RU" b="1"/>
              <a:t>йылг</a:t>
            </a:r>
            <a:r>
              <a:rPr lang="ru-RU" altLang="ru-RU" b="1"/>
              <a:t>ъа</a:t>
            </a:r>
            <a:r>
              <a:rPr lang="en-US" altLang="ru-RU" b="1"/>
              <a:t>]</a:t>
            </a:r>
          </a:p>
          <a:p>
            <a:pPr eaLnBrk="1" hangingPunct="1">
              <a:buFontTx/>
              <a:buAutoNum type="arabicPeriod"/>
            </a:pPr>
            <a:r>
              <a:rPr lang="en-US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Сүзне  иҗекләргә  бүл:  </a:t>
            </a:r>
            <a:r>
              <a:rPr lang="tt-RU" altLang="ru-RU" b="1"/>
              <a:t>ел – га.</a:t>
            </a:r>
          </a:p>
          <a:p>
            <a:pPr eaLnBrk="1" hangingPunct="1">
              <a:buFontTx/>
              <a:buAutoNum type="arabicPeriod"/>
            </a:pPr>
            <a:r>
              <a:rPr lang="tt-RU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Сүздә  ничә  хәреф,   ничә  аваз  бар</a:t>
            </a:r>
            <a:r>
              <a:rPr lang="tt-RU" altLang="ru-RU" b="1"/>
              <a:t>?  4 хәреф, 5 аваз</a:t>
            </a:r>
          </a:p>
          <a:p>
            <a:pPr eaLnBrk="1" hangingPunct="1">
              <a:buFontTx/>
              <a:buAutoNum type="arabicPeriod"/>
            </a:pPr>
            <a:r>
              <a:rPr lang="tt-RU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Хәрефләрне  яз</a:t>
            </a:r>
            <a:r>
              <a:rPr lang="tt-RU" altLang="ru-RU" b="1"/>
              <a:t>: е, л, г, а</a:t>
            </a:r>
          </a:p>
          <a:p>
            <a:pPr eaLnBrk="1" hangingPunct="1">
              <a:buFontTx/>
              <a:buAutoNum type="arabicPeriod"/>
            </a:pPr>
            <a:r>
              <a:rPr lang="tt-RU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Авазларны  яз:</a:t>
            </a:r>
            <a:r>
              <a:rPr lang="en-US" altLang="ru-RU" b="1">
                <a:solidFill>
                  <a:srgbClr val="FF0000"/>
                </a:solidFill>
              </a:rPr>
              <a:t> </a:t>
            </a:r>
            <a:r>
              <a:rPr lang="en-US" altLang="ru-RU" b="1"/>
              <a:t>[</a:t>
            </a:r>
            <a:r>
              <a:rPr lang="ru-RU" altLang="ru-RU" b="1"/>
              <a:t>й</a:t>
            </a:r>
            <a:r>
              <a:rPr lang="en-US" altLang="ru-RU" b="1"/>
              <a:t>], [</a:t>
            </a:r>
            <a:r>
              <a:rPr lang="ru-RU" altLang="ru-RU" b="1"/>
              <a:t>ы</a:t>
            </a:r>
            <a:r>
              <a:rPr lang="en-US" altLang="ru-RU" b="1"/>
              <a:t>], [</a:t>
            </a:r>
            <a:r>
              <a:rPr lang="ru-RU" altLang="ru-RU" b="1"/>
              <a:t>л</a:t>
            </a:r>
            <a:r>
              <a:rPr lang="en-US" altLang="ru-RU" b="1"/>
              <a:t>],[</a:t>
            </a:r>
            <a:r>
              <a:rPr lang="ru-RU" altLang="ru-RU" b="1"/>
              <a:t>гъ</a:t>
            </a:r>
            <a:r>
              <a:rPr lang="en-US" altLang="ru-RU" b="1"/>
              <a:t>],[</a:t>
            </a:r>
            <a:r>
              <a:rPr lang="ru-RU" altLang="ru-RU" b="1"/>
              <a:t>а</a:t>
            </a:r>
            <a:r>
              <a:rPr lang="en-US" altLang="ru-RU" b="1"/>
              <a:t>]</a:t>
            </a:r>
          </a:p>
          <a:p>
            <a:pPr eaLnBrk="1" hangingPunct="1">
              <a:buFontTx/>
              <a:buAutoNum type="arabicPeriod"/>
            </a:pPr>
            <a:r>
              <a:rPr lang="en-US" altLang="ru-RU" b="1"/>
              <a:t> </a:t>
            </a:r>
            <a:r>
              <a:rPr lang="tt-RU" altLang="ru-RU" b="1">
                <a:solidFill>
                  <a:srgbClr val="FF0000"/>
                </a:solidFill>
              </a:rPr>
              <a:t>Сузык һәм тартык  авазларны  аерып  яз:  </a:t>
            </a:r>
            <a:r>
              <a:rPr lang="en-US" altLang="ru-RU" b="1"/>
              <a:t>[</a:t>
            </a:r>
            <a:r>
              <a:rPr lang="tt-RU" altLang="ru-RU" b="1"/>
              <a:t>ы</a:t>
            </a:r>
            <a:r>
              <a:rPr lang="en-US" altLang="ru-RU" b="1"/>
              <a:t>], [</a:t>
            </a:r>
            <a:r>
              <a:rPr lang="tt-RU" altLang="ru-RU" b="1"/>
              <a:t>а</a:t>
            </a:r>
            <a:r>
              <a:rPr lang="en-US" altLang="ru-RU" b="1"/>
              <a:t>]</a:t>
            </a:r>
            <a:r>
              <a:rPr lang="tt-RU" altLang="ru-RU" b="1"/>
              <a:t>;</a:t>
            </a:r>
            <a:r>
              <a:rPr lang="en-US" altLang="ru-RU" b="1"/>
              <a:t>[</a:t>
            </a:r>
            <a:r>
              <a:rPr lang="tt-RU" altLang="ru-RU" b="1"/>
              <a:t>й</a:t>
            </a:r>
            <a:r>
              <a:rPr lang="en-US" altLang="ru-RU" b="1"/>
              <a:t>],[</a:t>
            </a:r>
            <a:r>
              <a:rPr lang="tt-RU" altLang="ru-RU" b="1"/>
              <a:t>л</a:t>
            </a:r>
            <a:r>
              <a:rPr lang="en-US" altLang="ru-RU" b="1"/>
              <a:t>],[</a:t>
            </a:r>
            <a:r>
              <a:rPr lang="tt-RU" altLang="ru-RU" b="1"/>
              <a:t>г</a:t>
            </a:r>
            <a:r>
              <a:rPr lang="ru-RU" altLang="ru-RU" b="1"/>
              <a:t>ъ</a:t>
            </a:r>
            <a:r>
              <a:rPr lang="en-US" altLang="ru-RU" b="1"/>
              <a:t>]</a:t>
            </a:r>
            <a:endParaRPr lang="ru-RU" altLang="ru-RU" b="1"/>
          </a:p>
          <a:p>
            <a:pPr eaLnBrk="1" hangingPunct="1">
              <a:buFontTx/>
              <a:buAutoNum type="arabicPeriod"/>
            </a:pPr>
            <a:r>
              <a:rPr lang="ru-RU" altLang="ru-RU" b="1">
                <a:solidFill>
                  <a:srgbClr val="FF0000"/>
                </a:solidFill>
              </a:rPr>
              <a:t> Я</a:t>
            </a:r>
            <a:r>
              <a:rPr lang="tt-RU" altLang="ru-RU" b="1">
                <a:solidFill>
                  <a:srgbClr val="FF0000"/>
                </a:solidFill>
              </a:rPr>
              <a:t>ңгырау  һәм  саңгырау  тартыкларны  аерып  яз:</a:t>
            </a:r>
          </a:p>
          <a:p>
            <a:pPr eaLnBrk="1" hangingPunct="1"/>
            <a:r>
              <a:rPr lang="tt-RU" altLang="ru-RU" b="1"/>
              <a:t>          </a:t>
            </a:r>
            <a:r>
              <a:rPr lang="en-US" altLang="ru-RU" b="1"/>
              <a:t>[</a:t>
            </a:r>
            <a:r>
              <a:rPr lang="ru-RU" altLang="ru-RU" b="1"/>
              <a:t>й</a:t>
            </a:r>
            <a:r>
              <a:rPr lang="en-US" altLang="ru-RU" b="1"/>
              <a:t>], [</a:t>
            </a:r>
            <a:r>
              <a:rPr lang="ru-RU" altLang="ru-RU" b="1"/>
              <a:t>л</a:t>
            </a:r>
            <a:r>
              <a:rPr lang="en-US" altLang="ru-RU" b="1"/>
              <a:t>], [</a:t>
            </a:r>
            <a:r>
              <a:rPr lang="ru-RU" altLang="ru-RU" b="1"/>
              <a:t>гъ</a:t>
            </a:r>
            <a:r>
              <a:rPr lang="en-US" altLang="ru-RU" b="1"/>
              <a:t>] –</a:t>
            </a:r>
            <a:r>
              <a:rPr lang="ru-RU" altLang="ru-RU" b="1"/>
              <a:t> </a:t>
            </a:r>
            <a:r>
              <a:rPr lang="tt-RU" altLang="ru-RU" b="1"/>
              <a:t>яңгырау  тартыклар,</a:t>
            </a:r>
          </a:p>
          <a:p>
            <a:pPr eaLnBrk="1" hangingPunct="1"/>
            <a:r>
              <a:rPr lang="tt-RU" altLang="ru-RU" b="1"/>
              <a:t>          саңгырау  тартыклар  юк.</a:t>
            </a:r>
          </a:p>
          <a:p>
            <a:pPr eaLnBrk="1" hangingPunct="1">
              <a:buFontTx/>
              <a:buAutoNum type="arabicPeriod" startAt="8"/>
            </a:pPr>
            <a:r>
              <a:rPr lang="tt-RU" altLang="ru-RU" b="1">
                <a:solidFill>
                  <a:srgbClr val="FF0000"/>
                </a:solidFill>
              </a:rPr>
              <a:t>Хәреф   саны  белән  аваз  саны  туры  килми, </a:t>
            </a:r>
            <a:r>
              <a:rPr lang="tt-RU" altLang="ru-RU" b="1"/>
              <a:t>чөнки  е  хәреф </a:t>
            </a:r>
          </a:p>
          <a:p>
            <a:pPr eaLnBrk="1" hangingPunct="1"/>
            <a:r>
              <a:rPr lang="ru-RU" altLang="ru-RU" b="1"/>
              <a:t>      </a:t>
            </a:r>
            <a:r>
              <a:rPr lang="en-US" altLang="ru-RU" b="1"/>
              <a:t>[</a:t>
            </a:r>
            <a:r>
              <a:rPr lang="tt-RU" altLang="ru-RU" b="1"/>
              <a:t>й</a:t>
            </a:r>
            <a:r>
              <a:rPr lang="en-US" altLang="ru-RU" b="1"/>
              <a:t>]</a:t>
            </a:r>
            <a:r>
              <a:rPr lang="tt-RU" altLang="ru-RU" b="1"/>
              <a:t> </a:t>
            </a:r>
            <a:r>
              <a:rPr lang="en-US" altLang="ru-RU" b="1"/>
              <a:t>    </a:t>
            </a:r>
            <a:r>
              <a:rPr lang="tt-RU" altLang="ru-RU" b="1"/>
              <a:t>һәм  </a:t>
            </a:r>
            <a:r>
              <a:rPr lang="en-US" altLang="ru-RU" b="1"/>
              <a:t>[</a:t>
            </a:r>
            <a:r>
              <a:rPr lang="ru-RU" altLang="ru-RU" b="1"/>
              <a:t>ы</a:t>
            </a:r>
            <a:r>
              <a:rPr lang="en-US" altLang="ru-RU" b="1"/>
              <a:t>]  </a:t>
            </a:r>
            <a:r>
              <a:rPr lang="tt-RU" altLang="ru-RU" b="1"/>
              <a:t>авазлары  кушылмасын  белдерә.</a:t>
            </a:r>
          </a:p>
          <a:p>
            <a:pPr eaLnBrk="1" hangingPunct="1">
              <a:buFontTx/>
              <a:buAutoNum type="arabicPeriod" startAt="9"/>
            </a:pPr>
            <a:r>
              <a:rPr lang="tt-RU" altLang="ru-RU" b="1">
                <a:solidFill>
                  <a:srgbClr val="FF0000"/>
                </a:solidFill>
              </a:rPr>
              <a:t>Сүзнең әйтелеше  белән  язылышы   туры  килү – килмәвен  әйт:</a:t>
            </a:r>
          </a:p>
          <a:p>
            <a:pPr eaLnBrk="1" hangingPunct="1"/>
            <a:r>
              <a:rPr lang="tt-RU" altLang="ru-RU" b="1"/>
              <a:t>       сүзнең  әйтелеше  белән  язылышы  туры  килми, чөнки  е  хәрефе</a:t>
            </a:r>
          </a:p>
          <a:p>
            <a:pPr eaLnBrk="1" hangingPunct="1"/>
            <a:r>
              <a:rPr lang="tt-RU" altLang="ru-RU" b="1"/>
              <a:t>        ике  аваз  кушымасын  белдерә.</a:t>
            </a:r>
          </a:p>
          <a:p>
            <a:pPr eaLnBrk="1" hangingPunct="1">
              <a:buFontTx/>
              <a:buAutoNum type="arabicPeriod" startAt="8"/>
            </a:pPr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  төзелеше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323850" y="1052513"/>
            <a:ext cx="84248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Сүз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тамырдан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яисә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тамыр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һәм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кушымчалардан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тора.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Тамыр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һәм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кушымча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сүзнең  мәг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нәле  кисәкләре  дип  йөртелә.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323850" y="1916113"/>
            <a:ext cx="4392613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Тамыр</a:t>
            </a:r>
            <a:r>
              <a:rPr lang="tt-RU" altLang="ru-RU" b="1"/>
              <a:t>  сүзнең  төп мәг</a:t>
            </a:r>
            <a:r>
              <a:rPr lang="ru-RU" altLang="ru-RU" b="1"/>
              <a:t>ън</a:t>
            </a:r>
            <a:r>
              <a:rPr lang="tt-RU" altLang="ru-RU" b="1"/>
              <a:t>әсен  белдерә, мәг</a:t>
            </a:r>
            <a:r>
              <a:rPr lang="ru-RU" altLang="ru-RU" b="1"/>
              <a:t>ън</a:t>
            </a:r>
            <a:r>
              <a:rPr lang="tt-RU" altLang="ru-RU" b="1"/>
              <a:t>әле  кисәкләргә  таркалмый</a:t>
            </a:r>
          </a:p>
          <a:p>
            <a:pPr eaLnBrk="1" hangingPunct="1"/>
            <a:r>
              <a:rPr lang="tt-RU" altLang="ru-RU"/>
              <a:t>   </a:t>
            </a:r>
            <a:r>
              <a:rPr lang="tt-RU" altLang="ru-RU" b="1"/>
              <a:t>авыл</a:t>
            </a:r>
            <a:r>
              <a:rPr lang="tt-RU" altLang="ru-RU"/>
              <a:t>  - төп  мәг</a:t>
            </a:r>
            <a:r>
              <a:rPr lang="ru-RU" altLang="ru-RU"/>
              <a:t>ъ</a:t>
            </a:r>
            <a:r>
              <a:rPr lang="tt-RU" altLang="ru-RU"/>
              <a:t>нә</a:t>
            </a:r>
            <a:endParaRPr lang="ru-RU" altLang="ru-RU"/>
          </a:p>
        </p:txBody>
      </p:sp>
      <p:sp>
        <p:nvSpPr>
          <p:cNvPr id="25605" name="TextBox 5"/>
          <p:cNvSpPr txBox="1">
            <a:spLocks noChangeArrowheads="1"/>
          </p:cNvSpPr>
          <p:nvPr/>
        </p:nvSpPr>
        <p:spPr bwMode="auto">
          <a:xfrm>
            <a:off x="4427538" y="1916113"/>
            <a:ext cx="48387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Кушымча </a:t>
            </a:r>
            <a:r>
              <a:rPr lang="tt-RU" altLang="ru-RU" b="1"/>
              <a:t> сүзнең  мәг</a:t>
            </a:r>
            <a:r>
              <a:rPr lang="ru-RU" altLang="ru-RU" b="1"/>
              <a:t>ъ</a:t>
            </a:r>
            <a:r>
              <a:rPr lang="tt-RU" altLang="ru-RU" b="1"/>
              <a:t>нәсен  яки</a:t>
            </a:r>
          </a:p>
          <a:p>
            <a:pPr eaLnBrk="1" hangingPunct="1"/>
            <a:r>
              <a:rPr lang="tt-RU" altLang="ru-RU" b="1"/>
              <a:t>формасын   үзгәртә,  аерым кулланылмый</a:t>
            </a:r>
            <a:r>
              <a:rPr lang="tt-RU" altLang="ru-RU"/>
              <a:t>.</a:t>
            </a:r>
          </a:p>
          <a:p>
            <a:pPr eaLnBrk="1" hangingPunct="1"/>
            <a:r>
              <a:rPr lang="tt-RU" altLang="ru-RU" b="1"/>
              <a:t>авыл – даш </a:t>
            </a:r>
            <a:r>
              <a:rPr lang="tt-RU" altLang="ru-RU"/>
              <a:t>– сүзнең мәг</a:t>
            </a:r>
            <a:r>
              <a:rPr lang="ru-RU" altLang="ru-RU"/>
              <a:t>ъ</a:t>
            </a:r>
            <a:r>
              <a:rPr lang="tt-RU" altLang="ru-RU"/>
              <a:t>нәсе үзгәргән</a:t>
            </a:r>
          </a:p>
          <a:p>
            <a:pPr eaLnBrk="1" hangingPunct="1"/>
            <a:r>
              <a:rPr lang="tt-RU" altLang="ru-RU" b="1"/>
              <a:t>авыл – га </a:t>
            </a:r>
            <a:r>
              <a:rPr lang="tt-RU" altLang="ru-RU"/>
              <a:t>– сүзнең  формасы  үзгәргән</a:t>
            </a:r>
            <a:endParaRPr lang="ru-RU" altLang="ru-RU"/>
          </a:p>
        </p:txBody>
      </p:sp>
      <p:sp>
        <p:nvSpPr>
          <p:cNvPr id="25606" name="TextBox 9"/>
          <p:cNvSpPr txBox="1">
            <a:spLocks noChangeArrowheads="1"/>
          </p:cNvSpPr>
          <p:nvPr/>
        </p:nvSpPr>
        <p:spPr bwMode="auto">
          <a:xfrm>
            <a:off x="323850" y="3573463"/>
            <a:ext cx="8435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sz="2000" b="1"/>
              <a:t>Бер  тамырдан  ясалган  сүзләр  </a:t>
            </a:r>
            <a:r>
              <a:rPr lang="tt-RU" altLang="ru-RU" sz="2000" b="1">
                <a:solidFill>
                  <a:srgbClr val="FF0000"/>
                </a:solidFill>
              </a:rPr>
              <a:t>тамырдаш  сүзләр  </a:t>
            </a:r>
            <a:r>
              <a:rPr lang="tt-RU" altLang="ru-RU" sz="2000" b="1"/>
              <a:t>дип  атала.</a:t>
            </a:r>
          </a:p>
          <a:p>
            <a:pPr eaLnBrk="1" hangingPunct="1"/>
            <a:r>
              <a:rPr lang="tt-RU" altLang="ru-RU" sz="2000" b="1"/>
              <a:t>  Тамырдаш   сүзләр  арасында   мәг</a:t>
            </a:r>
            <a:r>
              <a:rPr lang="ru-RU" altLang="ru-RU" sz="2000" b="1"/>
              <a:t>ънә  б</a:t>
            </a:r>
            <a:r>
              <a:rPr lang="tt-RU" altLang="ru-RU" sz="2000" b="1"/>
              <a:t>әйләнеше  була</a:t>
            </a:r>
            <a:endParaRPr lang="ru-RU" altLang="ru-RU" sz="2000" b="1"/>
          </a:p>
        </p:txBody>
      </p:sp>
      <p:pic>
        <p:nvPicPr>
          <p:cNvPr id="25607" name="Picture 2" descr="Картинка 5 из 9517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1008062" cy="9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4" descr="http://im0-tub-ru.yandex.net/i?id=351444364-44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4365625"/>
            <a:ext cx="103505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9" name="Picture 5" descr="D:\Users\Администратор\Documents\Мои результаты сканирования\2012-02 (Фев)\сканирование00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365625"/>
            <a:ext cx="100806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0" name="TextBox 15"/>
          <p:cNvSpPr txBox="1">
            <a:spLocks noChangeArrowheads="1"/>
          </p:cNvSpPr>
          <p:nvPr/>
        </p:nvSpPr>
        <p:spPr bwMode="auto">
          <a:xfrm>
            <a:off x="4500563" y="4437063"/>
            <a:ext cx="1584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җиләк</a:t>
            </a:r>
          </a:p>
          <a:p>
            <a:pPr eaLnBrk="1" hangingPunct="1"/>
            <a:r>
              <a:rPr lang="tt-RU" altLang="ru-RU" b="1"/>
              <a:t>җиләк – ле</a:t>
            </a:r>
          </a:p>
          <a:p>
            <a:pPr eaLnBrk="1" hangingPunct="1"/>
            <a:r>
              <a:rPr lang="tt-RU" altLang="ru-RU" b="1"/>
              <a:t>җиләк - лек</a:t>
            </a:r>
            <a:endParaRPr lang="ru-RU" altLang="ru-RU" b="1"/>
          </a:p>
        </p:txBody>
      </p:sp>
      <p:sp>
        <p:nvSpPr>
          <p:cNvPr id="17" name="Правая фигурная скобка 16"/>
          <p:cNvSpPr/>
          <p:nvPr/>
        </p:nvSpPr>
        <p:spPr>
          <a:xfrm>
            <a:off x="6084888" y="4508500"/>
            <a:ext cx="142875" cy="72072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612" name="TextBox 17"/>
          <p:cNvSpPr txBox="1">
            <a:spLocks noChangeArrowheads="1"/>
          </p:cNvSpPr>
          <p:nvPr/>
        </p:nvSpPr>
        <p:spPr bwMode="auto">
          <a:xfrm>
            <a:off x="6372225" y="4724400"/>
            <a:ext cx="2187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тамырдаш  сүзләр</a:t>
            </a:r>
            <a:endParaRPr lang="ru-RU" altLang="ru-RU"/>
          </a:p>
        </p:txBody>
      </p:sp>
      <p:sp>
        <p:nvSpPr>
          <p:cNvPr id="25613" name="TextBox 18"/>
          <p:cNvSpPr txBox="1">
            <a:spLocks noChangeArrowheads="1"/>
          </p:cNvSpPr>
          <p:nvPr/>
        </p:nvSpPr>
        <p:spPr bwMode="auto">
          <a:xfrm>
            <a:off x="755650" y="5949950"/>
            <a:ext cx="8104188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Тамырдаш  сүзләрне  охшаш  яңгырашлы  сүзләр  белән  бутама!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Мәсәлән :  бала,  балавыз  сүзләре  тамырдаш  түгел.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4" name="Арка 13"/>
          <p:cNvSpPr/>
          <p:nvPr/>
        </p:nvSpPr>
        <p:spPr>
          <a:xfrm>
            <a:off x="4643438" y="4437063"/>
            <a:ext cx="649287" cy="71437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Арка 14"/>
          <p:cNvSpPr/>
          <p:nvPr/>
        </p:nvSpPr>
        <p:spPr>
          <a:xfrm>
            <a:off x="4643438" y="4724400"/>
            <a:ext cx="576262" cy="7302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Арка 15"/>
          <p:cNvSpPr/>
          <p:nvPr/>
        </p:nvSpPr>
        <p:spPr>
          <a:xfrm>
            <a:off x="4716463" y="5013325"/>
            <a:ext cx="431800" cy="7143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Арка 17"/>
          <p:cNvSpPr/>
          <p:nvPr/>
        </p:nvSpPr>
        <p:spPr>
          <a:xfrm>
            <a:off x="684213" y="2781300"/>
            <a:ext cx="431800" cy="7143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Арка 18"/>
          <p:cNvSpPr/>
          <p:nvPr/>
        </p:nvSpPr>
        <p:spPr>
          <a:xfrm>
            <a:off x="4572000" y="2781300"/>
            <a:ext cx="504825" cy="7143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Арка 20"/>
          <p:cNvSpPr/>
          <p:nvPr/>
        </p:nvSpPr>
        <p:spPr>
          <a:xfrm>
            <a:off x="4572000" y="3068638"/>
            <a:ext cx="504825" cy="7302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 flipV="1">
            <a:off x="5003800" y="6092825"/>
            <a:ext cx="360363" cy="288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356100" y="6092825"/>
            <a:ext cx="431800" cy="2159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3708400" y="6092825"/>
            <a:ext cx="503238" cy="288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443663" y="4868863"/>
            <a:ext cx="504825" cy="2889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6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Кушымчаларның  төрләре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196975"/>
            <a:ext cx="3600450" cy="1079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Сүз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463" y="1196975"/>
            <a:ext cx="3743325" cy="1079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С</a:t>
            </a:r>
            <a:endParaRPr lang="ru-RU" dirty="0"/>
          </a:p>
        </p:txBody>
      </p:sp>
      <p:sp>
        <p:nvSpPr>
          <p:cNvPr id="26633" name="TextBox 4"/>
          <p:cNvSpPr txBox="1">
            <a:spLocks noChangeArrowheads="1"/>
          </p:cNvSpPr>
          <p:nvPr/>
        </p:nvSpPr>
        <p:spPr bwMode="auto">
          <a:xfrm>
            <a:off x="755650" y="1412875"/>
            <a:ext cx="2808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Сүз  ясагыч  кушымча</a:t>
            </a:r>
          </a:p>
          <a:p>
            <a:pPr eaLnBrk="1" hangingPunct="1"/>
            <a:r>
              <a:rPr lang="tt-RU" altLang="ru-RU"/>
              <a:t>     яңа  сүз  ясый</a:t>
            </a:r>
            <a:endParaRPr lang="ru-RU" altLang="ru-RU"/>
          </a:p>
        </p:txBody>
      </p:sp>
      <p:sp>
        <p:nvSpPr>
          <p:cNvPr id="26634" name="TextBox 5"/>
          <p:cNvSpPr txBox="1">
            <a:spLocks noChangeArrowheads="1"/>
          </p:cNvSpPr>
          <p:nvPr/>
        </p:nvSpPr>
        <p:spPr bwMode="auto">
          <a:xfrm>
            <a:off x="4716463" y="1412875"/>
            <a:ext cx="3671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Сүз  төрләндергеч  кушымча</a:t>
            </a:r>
          </a:p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  </a:t>
            </a:r>
            <a:r>
              <a:rPr lang="tt-RU" altLang="ru-RU"/>
              <a:t>сүзнең  формасын  үзгәртә.</a:t>
            </a:r>
            <a:endParaRPr lang="ru-RU" alt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1692275" y="2349500"/>
            <a:ext cx="1079500" cy="4746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156325" y="2349500"/>
            <a:ext cx="1079500" cy="50323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5288" y="2852738"/>
            <a:ext cx="3529012" cy="1800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---</a:t>
            </a:r>
            <a:endParaRPr lang="ru-RU" dirty="0"/>
          </a:p>
        </p:txBody>
      </p:sp>
      <p:sp>
        <p:nvSpPr>
          <p:cNvPr id="26638" name="TextBox 16"/>
          <p:cNvSpPr txBox="1">
            <a:spLocks noChangeArrowheads="1"/>
          </p:cNvSpPr>
          <p:nvPr/>
        </p:nvSpPr>
        <p:spPr bwMode="auto">
          <a:xfrm>
            <a:off x="684213" y="2924175"/>
            <a:ext cx="309562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-чы/-че; </a:t>
            </a:r>
            <a:r>
              <a:rPr lang="en-US" altLang="ru-RU" b="1"/>
              <a:t>  </a:t>
            </a:r>
            <a:r>
              <a:rPr lang="tt-RU" altLang="ru-RU" b="1"/>
              <a:t>-лык/ -лек;</a:t>
            </a:r>
          </a:p>
          <a:p>
            <a:pPr eaLnBrk="1" hangingPunct="1"/>
            <a:r>
              <a:rPr lang="tt-RU" altLang="ru-RU" b="1"/>
              <a:t>-даш/ -дәш, </a:t>
            </a:r>
            <a:r>
              <a:rPr lang="en-US" altLang="ru-RU" b="1"/>
              <a:t>  </a:t>
            </a:r>
            <a:r>
              <a:rPr lang="tt-RU" altLang="ru-RU" b="1"/>
              <a:t>- таш/ - тәш;</a:t>
            </a:r>
          </a:p>
          <a:p>
            <a:pPr eaLnBrk="1" hangingPunct="1"/>
            <a:r>
              <a:rPr lang="tt-RU" altLang="ru-RU" b="1"/>
              <a:t>-гыч/ - геч, </a:t>
            </a:r>
            <a:r>
              <a:rPr lang="en-US" altLang="ru-RU" b="1"/>
              <a:t>  </a:t>
            </a:r>
            <a:r>
              <a:rPr lang="tt-RU" altLang="ru-RU" b="1"/>
              <a:t>-кыч/ - кеч;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гы/ -ге, </a:t>
            </a:r>
            <a:r>
              <a:rPr lang="en-US" altLang="ru-RU" b="1"/>
              <a:t>  </a:t>
            </a:r>
            <a:r>
              <a:rPr lang="tt-RU" altLang="ru-RU" b="1"/>
              <a:t>- кы/ - ке;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сыз/ - сез;  </a:t>
            </a:r>
            <a:r>
              <a:rPr lang="en-US" altLang="ru-RU" b="1"/>
              <a:t>   -</a:t>
            </a:r>
            <a:r>
              <a:rPr lang="tt-RU" altLang="ru-RU" b="1"/>
              <a:t>лы/ - ле;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 ла/ - лә    һ.б.</a:t>
            </a:r>
            <a:endParaRPr lang="ru-RU" altLang="ru-RU" b="1"/>
          </a:p>
        </p:txBody>
      </p:sp>
      <p:sp>
        <p:nvSpPr>
          <p:cNvPr id="11" name="Прямоугольник 10"/>
          <p:cNvSpPr/>
          <p:nvPr/>
        </p:nvSpPr>
        <p:spPr>
          <a:xfrm>
            <a:off x="4787900" y="2852738"/>
            <a:ext cx="3744913" cy="18002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лл</a:t>
            </a:r>
            <a:endParaRPr lang="ru-RU" dirty="0"/>
          </a:p>
        </p:txBody>
      </p:sp>
      <p:sp>
        <p:nvSpPr>
          <p:cNvPr id="26640" name="TextBox 24"/>
          <p:cNvSpPr txBox="1">
            <a:spLocks noChangeArrowheads="1"/>
          </p:cNvSpPr>
          <p:nvPr/>
        </p:nvSpPr>
        <p:spPr bwMode="auto">
          <a:xfrm>
            <a:off x="5292725" y="2924175"/>
            <a:ext cx="2776538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Tx/>
              <a:buChar char="-"/>
            </a:pPr>
            <a:r>
              <a:rPr lang="tt-RU" altLang="ru-RU" b="1"/>
              <a:t>лар/ - ләр, - нар/ - нәр;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кай/ - кәй;  - чык/- чек;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сыл/ - сел; - рак/ - рәк;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ынчы/ - енче;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га/ - гә, - ка/ - кә;</a:t>
            </a:r>
          </a:p>
          <a:p>
            <a:pPr eaLnBrk="1" hangingPunct="1">
              <a:buFontTx/>
              <a:buChar char="-"/>
            </a:pPr>
            <a:r>
              <a:rPr lang="tt-RU" altLang="ru-RU" b="1"/>
              <a:t>ар/ - әр  һ.б.</a:t>
            </a:r>
            <a:endParaRPr lang="ru-RU" altLang="ru-RU" b="1"/>
          </a:p>
        </p:txBody>
      </p:sp>
      <p:sp>
        <p:nvSpPr>
          <p:cNvPr id="26641" name="TextBox 25"/>
          <p:cNvSpPr txBox="1">
            <a:spLocks noChangeArrowheads="1"/>
          </p:cNvSpPr>
          <p:nvPr/>
        </p:nvSpPr>
        <p:spPr bwMode="auto">
          <a:xfrm>
            <a:off x="900113" y="4797425"/>
            <a:ext cx="1655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авыл - </a:t>
            </a:r>
            <a:r>
              <a:rPr lang="tt-RU" altLang="ru-RU" b="1"/>
              <a:t>даш</a:t>
            </a:r>
            <a:endParaRPr lang="ru-RU" altLang="ru-RU" b="1"/>
          </a:p>
        </p:txBody>
      </p:sp>
      <p:sp>
        <p:nvSpPr>
          <p:cNvPr id="26642" name="TextBox 26"/>
          <p:cNvSpPr txBox="1">
            <a:spLocks noChangeArrowheads="1"/>
          </p:cNvSpPr>
          <p:nvPr/>
        </p:nvSpPr>
        <p:spPr bwMode="auto">
          <a:xfrm>
            <a:off x="5651500" y="4797425"/>
            <a:ext cx="13589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авыл - </a:t>
            </a:r>
            <a:r>
              <a:rPr lang="tt-RU" altLang="ru-RU" b="1"/>
              <a:t>лар</a:t>
            </a:r>
            <a:endParaRPr lang="ru-RU" altLang="ru-RU" b="1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 flipV="1">
            <a:off x="1908175" y="4797425"/>
            <a:ext cx="21590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124075" y="4797425"/>
            <a:ext cx="21590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45" name="TextBox 35"/>
          <p:cNvSpPr txBox="1">
            <a:spLocks noChangeArrowheads="1"/>
          </p:cNvSpPr>
          <p:nvPr/>
        </p:nvSpPr>
        <p:spPr bwMode="auto">
          <a:xfrm>
            <a:off x="684213" y="5445125"/>
            <a:ext cx="7645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Бер  тамырга  бер</a:t>
            </a:r>
            <a:r>
              <a:rPr lang="ru-RU" altLang="ru-RU" b="1"/>
              <a:t>ьюлы  </a:t>
            </a:r>
            <a:r>
              <a:rPr lang="tt-RU" altLang="ru-RU" b="1"/>
              <a:t>берничә  кушымча  ялганырга  мөмкин:</a:t>
            </a:r>
          </a:p>
          <a:p>
            <a:pPr eaLnBrk="1" hangingPunct="1"/>
            <a:r>
              <a:rPr lang="tt-RU" altLang="ru-RU" b="1"/>
              <a:t>                </a:t>
            </a:r>
          </a:p>
          <a:p>
            <a:pPr eaLnBrk="1" hangingPunct="1"/>
            <a:r>
              <a:rPr lang="tt-RU" altLang="ru-RU"/>
              <a:t>                         авыл – </a:t>
            </a:r>
            <a:r>
              <a:rPr lang="tt-RU" altLang="ru-RU" b="1"/>
              <a:t>даш- лар –ым </a:t>
            </a:r>
            <a:r>
              <a:rPr lang="en-US" altLang="ru-RU" b="1"/>
              <a:t> </a:t>
            </a:r>
            <a:r>
              <a:rPr lang="tt-RU" altLang="ru-RU" b="1"/>
              <a:t>- </a:t>
            </a:r>
            <a:r>
              <a:rPr lang="en-US" altLang="ru-RU" b="1"/>
              <a:t> </a:t>
            </a:r>
            <a:r>
              <a:rPr lang="tt-RU" altLang="ru-RU" b="1"/>
              <a:t>ны</a:t>
            </a:r>
            <a:endParaRPr lang="ru-RU" altLang="ru-RU" b="1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V="1">
            <a:off x="3203575" y="5949950"/>
            <a:ext cx="144463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348038" y="5949950"/>
            <a:ext cx="21590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Арка 23"/>
          <p:cNvSpPr/>
          <p:nvPr/>
        </p:nvSpPr>
        <p:spPr>
          <a:xfrm>
            <a:off x="2339975" y="5949950"/>
            <a:ext cx="503238" cy="142875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Арка 24"/>
          <p:cNvSpPr/>
          <p:nvPr/>
        </p:nvSpPr>
        <p:spPr>
          <a:xfrm>
            <a:off x="1116013" y="4797425"/>
            <a:ext cx="503237" cy="144463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Арка 25"/>
          <p:cNvSpPr/>
          <p:nvPr/>
        </p:nvSpPr>
        <p:spPr>
          <a:xfrm>
            <a:off x="5867400" y="4797425"/>
            <a:ext cx="360363" cy="71438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  ясалышы.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27651" name="Picture 2" descr="http://im3-tub-ru.yandex.net/i?id=68363110-31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1268413"/>
            <a:ext cx="1300162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 descr="http://im6-tub-ru.yandex.net/i?id=101069828-32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268413"/>
            <a:ext cx="2016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3" name="TextBox 4"/>
          <p:cNvSpPr txBox="1">
            <a:spLocks noChangeArrowheads="1"/>
          </p:cNvSpPr>
          <p:nvPr/>
        </p:nvSpPr>
        <p:spPr bwMode="auto">
          <a:xfrm>
            <a:off x="2124075" y="1700213"/>
            <a:ext cx="1511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гөмбә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тамыр  сүз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7654" name="TextBox 5"/>
          <p:cNvSpPr txBox="1">
            <a:spLocks noChangeArrowheads="1"/>
          </p:cNvSpPr>
          <p:nvPr/>
        </p:nvSpPr>
        <p:spPr bwMode="auto">
          <a:xfrm>
            <a:off x="4572000" y="1628775"/>
            <a:ext cx="16557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гөмбәче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ясалма  сүз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7655" name="TextBox 6"/>
          <p:cNvSpPr txBox="1">
            <a:spLocks noChangeArrowheads="1"/>
          </p:cNvSpPr>
          <p:nvPr/>
        </p:nvSpPr>
        <p:spPr bwMode="auto">
          <a:xfrm>
            <a:off x="539750" y="3068638"/>
            <a:ext cx="84661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b="1">
                <a:solidFill>
                  <a:srgbClr val="FF0000"/>
                </a:solidFill>
              </a:rPr>
              <a:t>Тамыр  сүз </a:t>
            </a:r>
            <a:r>
              <a:rPr lang="tt-RU" altLang="ru-RU" b="1"/>
              <a:t>– ясагыч  кушымчасы  булмаган  сүз.</a:t>
            </a:r>
          </a:p>
          <a:p>
            <a:pPr eaLnBrk="1" hangingPunct="1"/>
            <a:r>
              <a:rPr lang="tt-RU" altLang="ru-RU" b="1"/>
              <a:t>  Тамырына  ясагыч  кушымча  ялганган  сүзләр:  кушма,  парлы,  тезмә</a:t>
            </a:r>
          </a:p>
          <a:p>
            <a:pPr eaLnBrk="1" hangingPunct="1"/>
            <a:r>
              <a:rPr lang="tt-RU" altLang="ru-RU" b="1"/>
              <a:t>                                    сүзләр – </a:t>
            </a:r>
            <a:r>
              <a:rPr lang="tt-RU" altLang="ru-RU" b="1">
                <a:solidFill>
                  <a:srgbClr val="FF0000"/>
                </a:solidFill>
              </a:rPr>
              <a:t>ясалма  сүзләр.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7656" name="TextBox 7"/>
          <p:cNvSpPr txBox="1">
            <a:spLocks noChangeArrowheads="1"/>
          </p:cNvSpPr>
          <p:nvPr/>
        </p:nvSpPr>
        <p:spPr bwMode="auto">
          <a:xfrm>
            <a:off x="107950" y="4365625"/>
            <a:ext cx="95519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  Кушма  сүз </a:t>
            </a:r>
            <a:r>
              <a:rPr lang="tt-RU" altLang="ru-RU"/>
              <a:t>ике сүз кушылып  ясала, кушылып  языла: </a:t>
            </a:r>
            <a:r>
              <a:rPr lang="tt-RU" altLang="ru-RU" b="1"/>
              <a:t>төн</a:t>
            </a:r>
            <a:r>
              <a:rPr lang="ru-RU" altLang="ru-RU" b="1"/>
              <a:t>ьяк, </a:t>
            </a:r>
          </a:p>
          <a:p>
            <a:pPr eaLnBrk="1" hangingPunct="1"/>
            <a:r>
              <a:rPr lang="ru-RU" altLang="ru-RU" b="1"/>
              <a:t>                                                                                            </a:t>
            </a:r>
            <a:r>
              <a:rPr lang="en-US" altLang="ru-RU" b="1"/>
              <a:t>    </a:t>
            </a:r>
            <a:r>
              <a:rPr lang="ru-RU" altLang="ru-RU" b="1"/>
              <a:t>аккош, алъяпкыч</a:t>
            </a:r>
          </a:p>
        </p:txBody>
      </p:sp>
      <p:sp>
        <p:nvSpPr>
          <p:cNvPr id="27657" name="TextBox 8"/>
          <p:cNvSpPr txBox="1">
            <a:spLocks noChangeArrowheads="1"/>
          </p:cNvSpPr>
          <p:nvPr/>
        </p:nvSpPr>
        <p:spPr bwMode="auto">
          <a:xfrm>
            <a:off x="179388" y="5084763"/>
            <a:ext cx="84423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>
                <a:solidFill>
                  <a:srgbClr val="FF0000"/>
                </a:solidFill>
              </a:rPr>
              <a:t> Парлы сүз  </a:t>
            </a:r>
            <a:r>
              <a:rPr lang="ru-RU" altLang="ru-RU"/>
              <a:t>ике  сүз  теркәлеп  ясала, бер  мәгън</a:t>
            </a:r>
            <a:r>
              <a:rPr lang="tt-RU" altLang="ru-RU"/>
              <a:t>ә  белдерә,  сызыкча  аша </a:t>
            </a:r>
          </a:p>
          <a:p>
            <a:pPr eaLnBrk="1" hangingPunct="1"/>
            <a:r>
              <a:rPr lang="tt-RU" altLang="ru-RU"/>
              <a:t>             языла:  </a:t>
            </a:r>
            <a:r>
              <a:rPr lang="tt-RU" altLang="ru-RU" b="1"/>
              <a:t>әти – әни,  уен – көлке,  аклы - каралы</a:t>
            </a:r>
            <a:endParaRPr lang="ru-RU" altLang="ru-RU" b="1"/>
          </a:p>
        </p:txBody>
      </p:sp>
      <p:sp>
        <p:nvSpPr>
          <p:cNvPr id="27658" name="TextBox 9"/>
          <p:cNvSpPr txBox="1">
            <a:spLocks noChangeArrowheads="1"/>
          </p:cNvSpPr>
          <p:nvPr/>
        </p:nvSpPr>
        <p:spPr bwMode="auto">
          <a:xfrm>
            <a:off x="250825" y="5949950"/>
            <a:ext cx="8569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Тезмә  сүз </a:t>
            </a:r>
            <a:r>
              <a:rPr lang="tt-RU" altLang="ru-RU"/>
              <a:t> ике  яки  берничә  сүз  тезелеп  ясала, бер  мәг</a:t>
            </a:r>
            <a:r>
              <a:rPr lang="ru-RU" altLang="ru-RU"/>
              <a:t>ъ</a:t>
            </a:r>
            <a:r>
              <a:rPr lang="tt-RU" altLang="ru-RU"/>
              <a:t>нә белдерә</a:t>
            </a:r>
          </a:p>
          <a:p>
            <a:pPr eaLnBrk="1" hangingPunct="1"/>
            <a:r>
              <a:rPr lang="tt-RU" altLang="ru-RU"/>
              <a:t>    аерым  языла:  </a:t>
            </a:r>
            <a:r>
              <a:rPr lang="tt-RU" altLang="ru-RU" b="1"/>
              <a:t>катылык билгесе, кура җиләге, үги  ана  яфрагы</a:t>
            </a:r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500563" y="4581525"/>
            <a:ext cx="4032250" cy="158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0825" y="4581525"/>
            <a:ext cx="3889375" cy="15843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676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507412" cy="936625"/>
          </a:xfrm>
        </p:spPr>
        <p:txBody>
          <a:bodyPr/>
          <a:lstStyle/>
          <a:p>
            <a:pPr eaLnBrk="1" hangingPunct="1"/>
            <a:r>
              <a:rPr lang="tt-RU" altLang="ru-RU" sz="3200" b="1" smtClean="0">
                <a:latin typeface="Microsoft Sans Serif" pitchFamily="34" charset="0"/>
                <a:cs typeface="Microsoft Sans Serif" pitchFamily="34" charset="0"/>
              </a:rPr>
              <a:t>Исем. Ялгызлык  һәм уртаклык исемнәр.</a:t>
            </a:r>
            <a:endParaRPr lang="ru-RU" altLang="ru-RU" sz="32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8677" name="TextBox 2"/>
          <p:cNvSpPr txBox="1">
            <a:spLocks noChangeArrowheads="1"/>
          </p:cNvSpPr>
          <p:nvPr/>
        </p:nvSpPr>
        <p:spPr bwMode="auto">
          <a:xfrm>
            <a:off x="468313" y="1052513"/>
            <a:ext cx="7388225" cy="2646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</a:t>
            </a:r>
            <a:r>
              <a:rPr lang="tt-RU" altLang="ru-RU" sz="2000" b="1">
                <a:solidFill>
                  <a:srgbClr val="FF0000"/>
                </a:solidFill>
              </a:rPr>
              <a:t>Исем –</a:t>
            </a:r>
            <a:r>
              <a:rPr lang="tt-RU" altLang="ru-RU" b="1">
                <a:solidFill>
                  <a:srgbClr val="FF0000"/>
                </a:solidFill>
              </a:rPr>
              <a:t> </a:t>
            </a:r>
            <a:r>
              <a:rPr lang="tt-RU" altLang="ru-RU" b="1"/>
              <a:t>предметны, төшенчәне  атаучы , аның  исемен  әйтеп </a:t>
            </a:r>
          </a:p>
          <a:p>
            <a:pPr eaLnBrk="1" hangingPunct="1"/>
            <a:r>
              <a:rPr lang="tt-RU" altLang="ru-RU" b="1"/>
              <a:t>              бирүче   сүз  төркеме.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Предмет – </a:t>
            </a:r>
            <a:r>
              <a:rPr lang="tt-RU" altLang="ru-RU" b="1"/>
              <a:t>чынбарлыктагы  әйбер, күренеш.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Сәнгат</a:t>
            </a:r>
            <a:r>
              <a:rPr lang="ru-RU" altLang="ru-RU" b="1">
                <a:solidFill>
                  <a:srgbClr val="FF0000"/>
                </a:solidFill>
              </a:rPr>
              <a:t>ь,  </a:t>
            </a:r>
            <a:r>
              <a:rPr lang="tt-RU" altLang="ru-RU" b="1">
                <a:solidFill>
                  <a:srgbClr val="FF0000"/>
                </a:solidFill>
              </a:rPr>
              <a:t>хезмәт,  Ватан , табигат</a:t>
            </a:r>
            <a:r>
              <a:rPr lang="ru-RU" altLang="ru-RU" b="1">
                <a:solidFill>
                  <a:srgbClr val="FF0000"/>
                </a:solidFill>
              </a:rPr>
              <a:t>ь,  </a:t>
            </a:r>
            <a:r>
              <a:rPr lang="tt-RU" altLang="ru-RU" b="1">
                <a:solidFill>
                  <a:srgbClr val="FF0000"/>
                </a:solidFill>
              </a:rPr>
              <a:t>әдәп,  әһәмият, таләп  һ.б.-</a:t>
            </a:r>
          </a:p>
          <a:p>
            <a:pPr eaLnBrk="1" hangingPunct="1"/>
            <a:r>
              <a:rPr lang="tt-RU" altLang="ru-RU" b="1"/>
              <a:t>                     предметлаштырылып  бирелгән  төшенчәләр.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Исем -   </a:t>
            </a:r>
            <a:r>
              <a:rPr lang="tt-RU" altLang="ru-RU" b="1">
                <a:solidFill>
                  <a:srgbClr val="FF0000"/>
                </a:solidFill>
              </a:rPr>
              <a:t>кем? нәрсә?</a:t>
            </a:r>
            <a:r>
              <a:rPr lang="tt-RU" altLang="ru-RU" b="1"/>
              <a:t>  сорауларына  җавап  бирә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8678" name="TextBox 3"/>
          <p:cNvSpPr txBox="1">
            <a:spLocks noChangeArrowheads="1"/>
          </p:cNvSpPr>
          <p:nvPr/>
        </p:nvSpPr>
        <p:spPr bwMode="auto">
          <a:xfrm>
            <a:off x="1908175" y="3933825"/>
            <a:ext cx="4679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Исемнәр  ике төркемгә   бүленәләр</a:t>
            </a:r>
            <a:endParaRPr lang="ru-RU" altLang="ru-RU" sz="2000" b="1"/>
          </a:p>
        </p:txBody>
      </p:sp>
      <p:sp>
        <p:nvSpPr>
          <p:cNvPr id="28679" name="TextBox 7"/>
          <p:cNvSpPr txBox="1">
            <a:spLocks noChangeArrowheads="1"/>
          </p:cNvSpPr>
          <p:nvPr/>
        </p:nvSpPr>
        <p:spPr bwMode="auto">
          <a:xfrm>
            <a:off x="250825" y="4652963"/>
            <a:ext cx="3960813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Бер     төрдән    булган  предметларны   берсен  башка-ларыннан  аеру   өчен  бирелгән  исем  </a:t>
            </a:r>
            <a:r>
              <a:rPr lang="tt-RU" altLang="ru-RU" b="1">
                <a:solidFill>
                  <a:srgbClr val="FF0000"/>
                </a:solidFill>
              </a:rPr>
              <a:t>ялгызлык  исем    </a:t>
            </a:r>
            <a:r>
              <a:rPr lang="tt-RU" altLang="ru-RU" b="1"/>
              <a:t>дип  атала.</a:t>
            </a:r>
            <a:endParaRPr lang="ru-RU" altLang="ru-RU" b="1"/>
          </a:p>
        </p:txBody>
      </p:sp>
      <p:sp>
        <p:nvSpPr>
          <p:cNvPr id="28680" name="TextBox 8"/>
          <p:cNvSpPr txBox="1">
            <a:spLocks noChangeArrowheads="1"/>
          </p:cNvSpPr>
          <p:nvPr/>
        </p:nvSpPr>
        <p:spPr bwMode="auto">
          <a:xfrm>
            <a:off x="4500563" y="4581525"/>
            <a:ext cx="4025900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Бер  төрдән  булган  предмет-</a:t>
            </a:r>
          </a:p>
          <a:p>
            <a:pPr eaLnBrk="1" hangingPunct="1"/>
            <a:r>
              <a:rPr lang="tt-RU" altLang="ru-RU" b="1"/>
              <a:t>ларның  барысы  өчен  дә  уртак </a:t>
            </a:r>
          </a:p>
          <a:p>
            <a:pPr eaLnBrk="1" hangingPunct="1"/>
            <a:r>
              <a:rPr lang="tt-RU" altLang="ru-RU" b="1"/>
              <a:t>исем  </a:t>
            </a:r>
            <a:r>
              <a:rPr lang="tt-RU" altLang="ru-RU" b="1">
                <a:solidFill>
                  <a:srgbClr val="FF0000"/>
                </a:solidFill>
              </a:rPr>
              <a:t>уртаклык исем  </a:t>
            </a:r>
            <a:r>
              <a:rPr lang="tt-RU" altLang="ru-RU" b="1"/>
              <a:t>дип  атала</a:t>
            </a:r>
            <a:r>
              <a:rPr lang="tt-RU" altLang="ru-RU"/>
              <a:t>.</a:t>
            </a:r>
            <a:endParaRPr lang="ru-RU" alt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2411413" y="4221163"/>
            <a:ext cx="1439862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924300" y="4221163"/>
            <a:ext cx="1655763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Microsoft Sans Serif" pitchFamily="34" charset="0"/>
                <a:cs typeface="Microsoft Sans Serif" pitchFamily="34" charset="0"/>
              </a:rPr>
              <a:t>Исемне</a:t>
            </a:r>
            <a:r>
              <a:rPr lang="tt-RU" altLang="ru-RU" sz="3200" b="1" smtClean="0">
                <a:latin typeface="Microsoft Sans Serif" pitchFamily="34" charset="0"/>
                <a:cs typeface="Microsoft Sans Serif" pitchFamily="34" charset="0"/>
              </a:rPr>
              <a:t>ң  берлек  һәм  күплектә   килүе.</a:t>
            </a:r>
            <a:endParaRPr lang="ru-RU" altLang="ru-RU" sz="32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29699" name="TextBox 2"/>
          <p:cNvSpPr txBox="1">
            <a:spLocks noChangeArrowheads="1"/>
          </p:cNvSpPr>
          <p:nvPr/>
        </p:nvSpPr>
        <p:spPr bwMode="auto">
          <a:xfrm>
            <a:off x="755650" y="908050"/>
            <a:ext cx="759142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Шаулап  тора  яшел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урманнар,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Җәелгәннәр    тезмә   тын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таулар,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Кошлар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йөзә   зәңгәр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күлләрдә,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Тирбәләләр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гөлләр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җилләрдә.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..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Нефт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  табыла  шушы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җирләрдә.    </a:t>
            </a:r>
            <a:r>
              <a:rPr lang="tt-RU" altLang="ru-RU" sz="1600" b="1">
                <a:latin typeface="Microsoft Sans Serif" pitchFamily="34" charset="0"/>
                <a:cs typeface="Microsoft Sans Serif" pitchFamily="34" charset="0"/>
              </a:rPr>
              <a:t>( Нури   Арсланов.)</a:t>
            </a:r>
          </a:p>
          <a:p>
            <a:pPr eaLnBrk="1" hangingPunct="1"/>
            <a:r>
              <a:rPr lang="tt-RU" altLang="ru-RU" sz="1600" b="1">
                <a:latin typeface="Microsoft Sans Serif" pitchFamily="34" charset="0"/>
                <a:cs typeface="Microsoft Sans Serif" pitchFamily="34" charset="0"/>
              </a:rPr>
              <a:t>                 </a:t>
            </a:r>
            <a:endParaRPr lang="ru-RU" altLang="ru-RU" sz="1600" b="1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00113" y="2924175"/>
          <a:ext cx="7343776" cy="317023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71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1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014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Берлек  санда  исем  бер      предметны   белдерә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27" marR="91427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0070C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 Күплектә     исем   күп   предметны  белдерә</a:t>
                      </a:r>
                      <a:endParaRPr lang="ru-RU" sz="1800" b="1" dirty="0">
                        <a:solidFill>
                          <a:srgbClr val="0070C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27" marR="91427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009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бала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юл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кеше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төзүче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урман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тиен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җиң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     миң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27" marR="91427" marT="45725" marB="45725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</a:t>
                      </a: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бала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юл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кеше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төзүче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урман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тиен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җиң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</a:t>
                      </a:r>
                    </a:p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    миң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27" marR="91427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Татар  телендә  килешләр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0723" name="TextBox 2"/>
          <p:cNvSpPr txBox="1">
            <a:spLocks noChangeArrowheads="1"/>
          </p:cNvSpPr>
          <p:nvPr/>
        </p:nvSpPr>
        <p:spPr bwMode="auto">
          <a:xfrm>
            <a:off x="1835150" y="908050"/>
            <a:ext cx="54737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Татар  телендә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6  килеш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бар.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95288" y="1700213"/>
          <a:ext cx="8424862" cy="46799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06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329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34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322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94160">
                <a:tc row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</a:t>
                      </a:r>
                    </a:p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Килешләр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 rowSpan="2">
                  <a:txBody>
                    <a:bodyPr/>
                    <a:lstStyle/>
                    <a:p>
                      <a:endParaRPr lang="tt-RU" sz="1800" b="1" dirty="0" smtClean="0">
                        <a:latin typeface="Microsoft Sans Serif" pitchFamily="34" charset="0"/>
                        <a:cs typeface="Microsoft Sans Serif" pitchFamily="34" charset="0"/>
                      </a:endParaRPr>
                    </a:p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Сораулар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Кушымчалар</a:t>
                      </a:r>
                      <a:endParaRPr lang="ru-RU" sz="1800" b="1" dirty="0">
                        <a:solidFill>
                          <a:schemeClr val="tx1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16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калын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нечкә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160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  килеш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кем? нәрсә?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---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----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160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Иялек  килеш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кемнең?</a:t>
                      </a:r>
                      <a:r>
                        <a:rPr lang="tt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нәрсәнең?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- ның 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- нең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160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Юнәлеш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кемгә? нәрсәгә?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- га, -  ка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- гә,  -  кә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4160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Төшем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кемне? нәрсәне?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      - ны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   - не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57495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Чыгыш 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кемнән?  нәрсәдән?  кайдан?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-нан,  - дан,   - тан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-  нән,  - дән,         - тән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57495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Урын – вакыт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кемдә? нәрсәдә?  кайда?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- да,  - та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  -  дә,  - тә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9" marR="91439" marT="45714" marB="45714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Исемне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ң  килеш  белән  төрләнеше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3132138" y="1125538"/>
            <a:ext cx="27352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</a:rPr>
              <a:t>Берлек  сан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1700213"/>
          <a:ext cx="8353425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3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22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2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579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706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8936">
                <a:tc row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Килешләр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Сузык  авазга беткән  исемнәр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Тартык  авазга  беткән  исемнәр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9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калын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нечкә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калын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нечкә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</a:t>
                      </a:r>
                      <a:r>
                        <a:rPr lang="tt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килеш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Иялек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нең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Юнәлеш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ка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Төшем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Чыгыш</a:t>
                      </a:r>
                      <a:r>
                        <a:rPr lang="tt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д</a:t>
                      </a: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герб-т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нән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89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Урын –вакыт  килеше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дөн</a:t>
                      </a:r>
                      <a:r>
                        <a:rPr lang="ru-RU" sz="18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ья-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</a:t>
                      </a:r>
                      <a:endParaRPr lang="ru-RU" sz="1800" b="1" dirty="0" smtClean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кеше-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герб-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та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шәм-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5" marR="9144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Исемне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ң  килеш  белән  төрләнеше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2771" name="TextBox 2"/>
          <p:cNvSpPr txBox="1">
            <a:spLocks noChangeArrowheads="1"/>
          </p:cNvSpPr>
          <p:nvPr/>
        </p:nvSpPr>
        <p:spPr bwMode="auto">
          <a:xfrm>
            <a:off x="3132138" y="1125538"/>
            <a:ext cx="27352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</a:rPr>
              <a:t>Күплек  сан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1703388"/>
          <a:ext cx="8569326" cy="49990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4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9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2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90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13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1084">
                <a:tc rowSpan="2"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Килешләр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Сузык  авазга беткән  исемнәр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Тартык  авазга  беткән  исемнәр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26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калын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нечкә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калын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нечкә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65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килеш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Иялек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ru-RU" sz="20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лар-ны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ң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ләр-нең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нар-ның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нәр-нең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Юнәлеш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лар-га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ләр-гә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нар-га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нәр-гә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Төшем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лар-ны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ләр-не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нар-ны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-</a:t>
                      </a:r>
                      <a:r>
                        <a:rPr lang="tt-RU" sz="2000" b="1" baseline="0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</a:t>
                      </a:r>
                    </a:p>
                    <a:p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Чыгыш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ru-RU" sz="2000" b="1" dirty="0" err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лар-дан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  дән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нар-дан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нәр-дән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1084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Урын –вакыт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апа-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лар-</a:t>
                      </a:r>
                      <a:r>
                        <a:rPr lang="ru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</a:t>
                      </a:r>
                    </a:p>
                    <a:p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әби-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ләр- дә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урам-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нар-да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җиң-</a:t>
                      </a:r>
                      <a:r>
                        <a:rPr lang="tt-RU" sz="20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нәр-дә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4" marR="91444" marT="45723" marB="4572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06438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Фигыл</a:t>
            </a:r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ь</a:t>
            </a:r>
          </a:p>
        </p:txBody>
      </p:sp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323850" y="1125538"/>
            <a:ext cx="8662988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>
                <a:solidFill>
                  <a:srgbClr val="FF0000"/>
                </a:solidFill>
              </a:rPr>
              <a:t>   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Фигыль - 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предметны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ң  эш- гамәлен,  хәл – торышын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 белдерүче    сүз    төркеме.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Фигыл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ь   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нишли?  нишл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әде?  нишләгән?  нишләр?</a:t>
            </a:r>
          </a:p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нишләячәк?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сорауларына  җавап   бирә.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нишли? -  килә,  нишләде?  - килде,  нишләгән? – килгән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нишләр? – килер,  нишләячәк? – киләчәк.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Фигыл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ь  ике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төркемчәгә  бүленә: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1.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хикәя  фигыл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 - 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эшне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ң  үтәлү-үтәлмәвен  хәбәр  итә.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2.боерык  фигыл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ь- 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эшк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ә  кушуны , эштән  тыюны, боеру,  өндәүне,  үтенүне  белдерә.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/>
          <p:cNvSpPr txBox="1">
            <a:spLocks noChangeArrowheads="1"/>
          </p:cNvSpPr>
          <p:nvPr/>
        </p:nvSpPr>
        <p:spPr bwMode="auto">
          <a:xfrm>
            <a:off x="1403350" y="476250"/>
            <a:ext cx="63373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latin typeface="Franklin Gothic Book" pitchFamily="34" charset="0"/>
              </a:rPr>
              <a:t>            </a:t>
            </a:r>
            <a:r>
              <a:rPr lang="tt-RU" altLang="ru-RU" sz="3600" b="1">
                <a:latin typeface="Microsoft Sans Serif" pitchFamily="34" charset="0"/>
                <a:cs typeface="Microsoft Sans Serif" pitchFamily="34" charset="0"/>
              </a:rPr>
              <a:t>Аваз   һәм   хәреф</a:t>
            </a:r>
            <a:endParaRPr lang="ru-RU" altLang="ru-RU" sz="36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971550" y="1341438"/>
            <a:ext cx="66960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         Сүзләр 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авазлардан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 төзелә</a:t>
            </a:r>
            <a:endParaRPr lang="ru-RU" altLang="ru-RU" sz="280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172" name="TextBox 7"/>
          <p:cNvSpPr txBox="1">
            <a:spLocks noChangeArrowheads="1"/>
          </p:cNvSpPr>
          <p:nvPr/>
        </p:nvSpPr>
        <p:spPr bwMode="auto">
          <a:xfrm>
            <a:off x="1116013" y="1916113"/>
            <a:ext cx="69119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Авазларны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 әйтәбез  һәм  ишетәбез.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173" name="TextBox 10"/>
          <p:cNvSpPr txBox="1">
            <a:spLocks noChangeArrowheads="1"/>
          </p:cNvSpPr>
          <p:nvPr/>
        </p:nvSpPr>
        <p:spPr bwMode="auto">
          <a:xfrm>
            <a:off x="755650" y="2997200"/>
            <a:ext cx="79200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Язуда  авазлар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хәрефләр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белән  белдерелә.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7174" name="TextBox 13"/>
          <p:cNvSpPr txBox="1">
            <a:spLocks noChangeArrowheads="1"/>
          </p:cNvSpPr>
          <p:nvPr/>
        </p:nvSpPr>
        <p:spPr bwMode="auto">
          <a:xfrm>
            <a:off x="1692275" y="3644900"/>
            <a:ext cx="6551613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Хәрефне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язабыз  һәм  күрәбез.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 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7175" name="Picture 7" descr="http://im5-tub-ru.yandex.net/i?id=322994726-5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437063"/>
            <a:ext cx="180022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Box 16"/>
          <p:cNvSpPr txBox="1">
            <a:spLocks noChangeArrowheads="1"/>
          </p:cNvSpPr>
          <p:nvPr/>
        </p:nvSpPr>
        <p:spPr bwMode="auto">
          <a:xfrm>
            <a:off x="1692275" y="5732463"/>
            <a:ext cx="1079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b="1">
                <a:latin typeface="Franklin Gothic Book" pitchFamily="34" charset="0"/>
              </a:rPr>
              <a:t>[ </a:t>
            </a:r>
            <a:r>
              <a:rPr lang="tt-RU" altLang="ru-RU" b="1">
                <a:latin typeface="Franklin Gothic Book" pitchFamily="34" charset="0"/>
              </a:rPr>
              <a:t>алма</a:t>
            </a:r>
            <a:r>
              <a:rPr lang="en-US" altLang="ru-RU" b="1">
                <a:latin typeface="Franklin Gothic Book" pitchFamily="34" charset="0"/>
              </a:rPr>
              <a:t>]</a:t>
            </a:r>
            <a:endParaRPr lang="ru-RU" altLang="ru-RU" b="1">
              <a:latin typeface="Franklin Gothic Book" pitchFamily="34" charset="0"/>
            </a:endParaRPr>
          </a:p>
        </p:txBody>
      </p:sp>
      <p:sp>
        <p:nvSpPr>
          <p:cNvPr id="7177" name="TextBox 18"/>
          <p:cNvSpPr txBox="1">
            <a:spLocks noChangeArrowheads="1"/>
          </p:cNvSpPr>
          <p:nvPr/>
        </p:nvSpPr>
        <p:spPr bwMode="auto">
          <a:xfrm>
            <a:off x="1763713" y="6165850"/>
            <a:ext cx="1079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Franklin Gothic Book" pitchFamily="34" charset="0"/>
              </a:rPr>
              <a:t>алма</a:t>
            </a:r>
            <a:endParaRPr lang="ru-RU" altLang="ru-RU" b="1">
              <a:latin typeface="Franklin Gothic Book" pitchFamily="34" charset="0"/>
            </a:endParaRPr>
          </a:p>
        </p:txBody>
      </p:sp>
      <p:pic>
        <p:nvPicPr>
          <p:cNvPr id="7178" name="Picture 9" descr="http://im3-tub-ru.yandex.net/i?id=118019073-54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508500"/>
            <a:ext cx="208756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9" name="TextBox 22"/>
          <p:cNvSpPr txBox="1">
            <a:spLocks noChangeArrowheads="1"/>
          </p:cNvSpPr>
          <p:nvPr/>
        </p:nvSpPr>
        <p:spPr bwMode="auto">
          <a:xfrm>
            <a:off x="5651500" y="5805488"/>
            <a:ext cx="15843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b="1">
                <a:latin typeface="Franklin Gothic Book" pitchFamily="34" charset="0"/>
              </a:rPr>
              <a:t>[</a:t>
            </a:r>
            <a:r>
              <a:rPr lang="tt-RU" altLang="ru-RU" b="1">
                <a:latin typeface="Franklin Gothic Book" pitchFamily="34" charset="0"/>
              </a:rPr>
              <a:t>кишэр</a:t>
            </a:r>
            <a:r>
              <a:rPr lang="en-US" altLang="ru-RU" b="1">
                <a:latin typeface="Franklin Gothic Book" pitchFamily="34" charset="0"/>
              </a:rPr>
              <a:t>]</a:t>
            </a:r>
            <a:endParaRPr lang="ru-RU" altLang="ru-RU" b="1">
              <a:latin typeface="Franklin Gothic Book" pitchFamily="34" charset="0"/>
            </a:endParaRPr>
          </a:p>
        </p:txBody>
      </p:sp>
      <p:sp>
        <p:nvSpPr>
          <p:cNvPr id="7180" name="TextBox 23"/>
          <p:cNvSpPr txBox="1">
            <a:spLocks noChangeArrowheads="1"/>
          </p:cNvSpPr>
          <p:nvPr/>
        </p:nvSpPr>
        <p:spPr bwMode="auto">
          <a:xfrm>
            <a:off x="5724525" y="6237288"/>
            <a:ext cx="1511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Franklin Gothic Book" pitchFamily="34" charset="0"/>
              </a:rPr>
              <a:t>кишер</a:t>
            </a:r>
            <a:endParaRPr lang="ru-RU" altLang="ru-RU" b="1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Боерык  фигыл</a:t>
            </a:r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ң  зат-сан  формалары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539750" y="1412875"/>
            <a:ext cx="7920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                                    Барлык   формасы                Юклык  формасы</a:t>
            </a:r>
            <a:endParaRPr lang="ru-RU" altLang="ru-RU" b="1">
              <a:solidFill>
                <a:srgbClr val="FF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2060575"/>
          <a:ext cx="8280401" cy="40608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24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24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88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55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104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0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5886">
                <a:tc rowSpan="2">
                  <a:txBody>
                    <a:bodyPr/>
                    <a:lstStyle/>
                    <a:p>
                      <a:endParaRPr lang="tt-RU" sz="2000" b="1" dirty="0" smtClean="0"/>
                    </a:p>
                    <a:p>
                      <a:r>
                        <a:rPr lang="tt-RU" sz="2000" b="1" dirty="0" smtClean="0"/>
                        <a:t>   Затлар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rowSpan="2">
                  <a:txBody>
                    <a:bodyPr/>
                    <a:lstStyle/>
                    <a:p>
                      <a:endParaRPr lang="tt-RU" sz="2000" b="1" dirty="0" smtClean="0"/>
                    </a:p>
                    <a:p>
                      <a:r>
                        <a:rPr lang="tt-RU" sz="2000" b="1" dirty="0" smtClean="0"/>
                        <a:t>     Сан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gridSpan="4">
                  <a:txBody>
                    <a:bodyPr/>
                    <a:lstStyle/>
                    <a:p>
                      <a:r>
                        <a:rPr lang="tt-RU" sz="2000" b="1" dirty="0" smtClean="0"/>
                        <a:t>                               Фигыл</a:t>
                      </a:r>
                      <a:r>
                        <a:rPr lang="ru-RU" sz="2000" b="1" dirty="0" err="1" smtClean="0"/>
                        <a:t>ьл</a:t>
                      </a:r>
                      <a:r>
                        <a:rPr lang="tt-RU" sz="2000" b="1" dirty="0" smtClean="0"/>
                        <a:t>әр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10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калын</a:t>
                      </a:r>
                      <a:r>
                        <a:rPr lang="tt-RU" sz="2000" b="1" baseline="0" dirty="0" smtClean="0"/>
                        <a:t> төрләнеш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нечкә  төрләнеш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калын  төрләнеш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нечкә  төрләнеш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5886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1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rowSpan="3">
                  <a:txBody>
                    <a:bodyPr/>
                    <a:lstStyle/>
                    <a:p>
                      <a:r>
                        <a:rPr lang="tt-RU" sz="1800" b="1" dirty="0" smtClean="0"/>
                        <a:t>Берлектә</a:t>
                      </a:r>
                      <a:endParaRPr lang="ru-RU" sz="1800" b="1" dirty="0"/>
                    </a:p>
                  </a:txBody>
                  <a:tcPr marL="91434" marR="91434" marT="45725" marB="45725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baseline="0" dirty="0" smtClean="0"/>
                        <a:t> 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dirty="0" smtClean="0"/>
                        <a:t>    </a:t>
                      </a:r>
                      <a:r>
                        <a:rPr lang="tt-RU" sz="1800" b="1" dirty="0" smtClean="0"/>
                        <a:t>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886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2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кис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ма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мә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0143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3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сын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сен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ма-сын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мә-сен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5886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1зат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rowSpan="3">
                  <a:txBody>
                    <a:bodyPr/>
                    <a:lstStyle/>
                    <a:p>
                      <a:r>
                        <a:rPr lang="tt-RU" sz="1800" b="1" dirty="0" smtClean="0"/>
                        <a:t>Күплектә</a:t>
                      </a:r>
                      <a:endParaRPr lang="ru-RU" sz="1800" b="1" dirty="0"/>
                    </a:p>
                  </a:txBody>
                  <a:tcPr marL="91434" marR="91434" marT="45725" marB="45725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    ------</a:t>
                      </a:r>
                      <a:endParaRPr lang="ru-RU" sz="1800" b="1" dirty="0"/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5886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2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гыз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егез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ма-гыз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мә-гез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40143">
                <a:tc>
                  <a:txBody>
                    <a:bodyPr/>
                    <a:lstStyle/>
                    <a:p>
                      <a:r>
                        <a:rPr lang="tt-RU" sz="2000" b="1" dirty="0" smtClean="0"/>
                        <a:t> 3 зат</a:t>
                      </a:r>
                      <a:endParaRPr lang="ru-RU" sz="2000" b="1" dirty="0"/>
                    </a:p>
                  </a:txBody>
                  <a:tcPr marL="91434" marR="91434" marT="45725" marB="45725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сын-нар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сен-нәр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макта-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ма-сын-нар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/>
                        <a:t>кис-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мә-сен-нәр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34" marR="91434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633412"/>
          </a:xfrm>
        </p:spPr>
        <p:txBody>
          <a:bodyPr/>
          <a:lstStyle/>
          <a:p>
            <a:pPr algn="l"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Хикәя фигыл</a:t>
            </a:r>
            <a:r>
              <a:rPr lang="ru-RU" altLang="ru-RU" sz="36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ң заман  формалары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750" y="1125538"/>
            <a:ext cx="2303463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tt-RU" dirty="0"/>
              <a:t>Ү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575" y="1125538"/>
            <a:ext cx="2376488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err="1"/>
              <a:t>ъъъъ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11863" y="1125538"/>
            <a:ext cx="2520950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К</a:t>
            </a:r>
          </a:p>
        </p:txBody>
      </p:sp>
      <p:sp>
        <p:nvSpPr>
          <p:cNvPr id="35846" name="TextBox 7"/>
          <p:cNvSpPr txBox="1">
            <a:spLocks noChangeArrowheads="1"/>
          </p:cNvSpPr>
          <p:nvPr/>
        </p:nvSpPr>
        <p:spPr bwMode="auto">
          <a:xfrm>
            <a:off x="684213" y="1125538"/>
            <a:ext cx="1943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Үткән  заман</a:t>
            </a:r>
          </a:p>
          <a:p>
            <a:pPr eaLnBrk="1" hangingPunct="1"/>
            <a:r>
              <a:rPr lang="tt-RU" altLang="ru-RU" b="1"/>
              <a:t>хикәя   фигыл</a:t>
            </a:r>
            <a:r>
              <a:rPr lang="ru-RU" altLang="ru-RU" b="1"/>
              <a:t>ь</a:t>
            </a:r>
          </a:p>
        </p:txBody>
      </p:sp>
      <p:sp>
        <p:nvSpPr>
          <p:cNvPr id="35847" name="TextBox 10"/>
          <p:cNvSpPr txBox="1">
            <a:spLocks noChangeArrowheads="1"/>
          </p:cNvSpPr>
          <p:nvPr/>
        </p:nvSpPr>
        <p:spPr bwMode="auto">
          <a:xfrm>
            <a:off x="3348038" y="1125538"/>
            <a:ext cx="19446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/>
              <a:t>Хәзерге  заман</a:t>
            </a:r>
          </a:p>
          <a:p>
            <a:pPr eaLnBrk="1" hangingPunct="1"/>
            <a:r>
              <a:rPr lang="tt-RU" altLang="ru-RU" b="1"/>
              <a:t> хикәя  фигыл</a:t>
            </a:r>
            <a:r>
              <a:rPr lang="ru-RU" altLang="ru-RU" b="1"/>
              <a:t>ь</a:t>
            </a:r>
          </a:p>
        </p:txBody>
      </p:sp>
      <p:sp>
        <p:nvSpPr>
          <p:cNvPr id="35848" name="TextBox 11"/>
          <p:cNvSpPr txBox="1">
            <a:spLocks noChangeArrowheads="1"/>
          </p:cNvSpPr>
          <p:nvPr/>
        </p:nvSpPr>
        <p:spPr bwMode="auto">
          <a:xfrm>
            <a:off x="6300788" y="1125538"/>
            <a:ext cx="21240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b="1"/>
              <a:t>Кил</a:t>
            </a:r>
            <a:r>
              <a:rPr lang="tt-RU" altLang="ru-RU" b="1"/>
              <a:t>әчәк  заман</a:t>
            </a:r>
          </a:p>
          <a:p>
            <a:pPr eaLnBrk="1" hangingPunct="1"/>
            <a:r>
              <a:rPr lang="tt-RU" altLang="ru-RU" b="1"/>
              <a:t> хикәя  фигыл</a:t>
            </a:r>
            <a:r>
              <a:rPr lang="ru-RU" altLang="ru-RU" b="1"/>
              <a:t>ь</a:t>
            </a:r>
          </a:p>
        </p:txBody>
      </p:sp>
      <p:sp>
        <p:nvSpPr>
          <p:cNvPr id="13" name="Стрелка вниз 12"/>
          <p:cNvSpPr/>
          <p:nvPr/>
        </p:nvSpPr>
        <p:spPr>
          <a:xfrm>
            <a:off x="1331913" y="1916113"/>
            <a:ext cx="4318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4067175" y="1844675"/>
            <a:ext cx="433388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7092950" y="1916113"/>
            <a:ext cx="4318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52" name="TextBox 16"/>
          <p:cNvSpPr txBox="1">
            <a:spLocks noChangeArrowheads="1"/>
          </p:cNvSpPr>
          <p:nvPr/>
        </p:nvSpPr>
        <p:spPr bwMode="auto">
          <a:xfrm>
            <a:off x="323850" y="2205038"/>
            <a:ext cx="2663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   </a:t>
            </a:r>
            <a:r>
              <a:rPr lang="ru-RU" altLang="ru-RU" b="1"/>
              <a:t>-ды/-де, - ты/ - те</a:t>
            </a:r>
          </a:p>
          <a:p>
            <a:pPr eaLnBrk="1" hangingPunct="1"/>
            <a:r>
              <a:rPr lang="ru-RU" altLang="ru-RU" b="1"/>
              <a:t>  - ган/ -гән, - кан/ - кә</a:t>
            </a:r>
            <a:r>
              <a:rPr lang="ru-RU" altLang="ru-RU"/>
              <a:t>н</a:t>
            </a:r>
          </a:p>
        </p:txBody>
      </p:sp>
      <p:sp>
        <p:nvSpPr>
          <p:cNvPr id="35853" name="TextBox 17"/>
          <p:cNvSpPr txBox="1">
            <a:spLocks noChangeArrowheads="1"/>
          </p:cNvSpPr>
          <p:nvPr/>
        </p:nvSpPr>
        <p:spPr bwMode="auto">
          <a:xfrm>
            <a:off x="3419475" y="2349500"/>
            <a:ext cx="2089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 - а/ - ә, - ый/ - и</a:t>
            </a:r>
            <a:endParaRPr lang="ru-RU" altLang="ru-RU" b="1"/>
          </a:p>
        </p:txBody>
      </p:sp>
      <p:sp>
        <p:nvSpPr>
          <p:cNvPr id="35854" name="TextBox 18"/>
          <p:cNvSpPr txBox="1">
            <a:spLocks noChangeArrowheads="1"/>
          </p:cNvSpPr>
          <p:nvPr/>
        </p:nvSpPr>
        <p:spPr bwMode="auto">
          <a:xfrm>
            <a:off x="6011863" y="2205038"/>
            <a:ext cx="32162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-ар/-әр, -ыр/ -ер, -р</a:t>
            </a:r>
          </a:p>
          <a:p>
            <a:pPr eaLnBrk="1" hangingPunct="1"/>
            <a:r>
              <a:rPr lang="tt-RU" altLang="ru-RU" b="1"/>
              <a:t>-ачак/-әчәк, -ячак/ -ячәк</a:t>
            </a:r>
            <a:endParaRPr lang="ru-RU" altLang="ru-RU" b="1"/>
          </a:p>
        </p:txBody>
      </p:sp>
      <p:sp>
        <p:nvSpPr>
          <p:cNvPr id="20" name="Стрелка вниз 19"/>
          <p:cNvSpPr/>
          <p:nvPr/>
        </p:nvSpPr>
        <p:spPr>
          <a:xfrm>
            <a:off x="1331913" y="2924175"/>
            <a:ext cx="431800" cy="3603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4140200" y="2852738"/>
            <a:ext cx="431800" cy="3603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7164388" y="2852738"/>
            <a:ext cx="503237" cy="3603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858" name="TextBox 22"/>
          <p:cNvSpPr txBox="1">
            <a:spLocks noChangeArrowheads="1"/>
          </p:cNvSpPr>
          <p:nvPr/>
        </p:nvSpPr>
        <p:spPr bwMode="auto">
          <a:xfrm>
            <a:off x="468313" y="3357563"/>
            <a:ext cx="24479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ты</a:t>
            </a:r>
            <a:r>
              <a:rPr lang="tt-RU" altLang="ru-RU" b="1"/>
              <a:t>, өлгер-</a:t>
            </a:r>
            <a:r>
              <a:rPr lang="tt-RU" altLang="ru-RU" b="1">
                <a:solidFill>
                  <a:srgbClr val="FF0000"/>
                </a:solidFill>
              </a:rPr>
              <a:t>де</a:t>
            </a:r>
          </a:p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кан</a:t>
            </a:r>
            <a:r>
              <a:rPr lang="tt-RU" altLang="ru-RU" b="1"/>
              <a:t>, өлгер-</a:t>
            </a:r>
            <a:r>
              <a:rPr lang="tt-RU" altLang="ru-RU" b="1">
                <a:solidFill>
                  <a:srgbClr val="FF0000"/>
                </a:solidFill>
              </a:rPr>
              <a:t>гән</a:t>
            </a:r>
          </a:p>
          <a:p>
            <a:pPr eaLnBrk="1" hangingPunct="1"/>
            <a:r>
              <a:rPr lang="tt-RU" altLang="ru-RU" b="1"/>
              <a:t>укы-</a:t>
            </a:r>
            <a:r>
              <a:rPr lang="tt-RU" altLang="ru-RU" b="1">
                <a:solidFill>
                  <a:srgbClr val="FF0000"/>
                </a:solidFill>
              </a:rPr>
              <a:t>ды</a:t>
            </a:r>
            <a:r>
              <a:rPr lang="tt-RU" altLang="ru-RU" b="1"/>
              <a:t>,  эшлә-</a:t>
            </a:r>
            <a:r>
              <a:rPr lang="tt-RU" altLang="ru-RU" b="1">
                <a:solidFill>
                  <a:srgbClr val="FF0000"/>
                </a:solidFill>
              </a:rPr>
              <a:t>де</a:t>
            </a:r>
          </a:p>
          <a:p>
            <a:pPr eaLnBrk="1" hangingPunct="1"/>
            <a:r>
              <a:rPr lang="tt-RU" altLang="ru-RU" b="1"/>
              <a:t>укы-</a:t>
            </a:r>
            <a:r>
              <a:rPr lang="tt-RU" altLang="ru-RU" b="1">
                <a:solidFill>
                  <a:srgbClr val="FF0000"/>
                </a:solidFill>
              </a:rPr>
              <a:t>ган</a:t>
            </a:r>
            <a:r>
              <a:rPr lang="tt-RU" altLang="ru-RU" b="1"/>
              <a:t>, эшлә-</a:t>
            </a:r>
            <a:r>
              <a:rPr lang="tt-RU" altLang="ru-RU" b="1">
                <a:solidFill>
                  <a:srgbClr val="FF0000"/>
                </a:solidFill>
              </a:rPr>
              <a:t>гән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59" name="TextBox 23"/>
          <p:cNvSpPr txBox="1">
            <a:spLocks noChangeArrowheads="1"/>
          </p:cNvSpPr>
          <p:nvPr/>
        </p:nvSpPr>
        <p:spPr bwMode="auto">
          <a:xfrm>
            <a:off x="3563938" y="3357563"/>
            <a:ext cx="1724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а</a:t>
            </a:r>
            <a:r>
              <a:rPr lang="tt-RU" altLang="ru-RU" b="1"/>
              <a:t>,  өлгер-</a:t>
            </a:r>
            <a:r>
              <a:rPr lang="tt-RU" altLang="ru-RU" b="1">
                <a:solidFill>
                  <a:srgbClr val="FF0000"/>
                </a:solidFill>
              </a:rPr>
              <a:t>ә</a:t>
            </a:r>
          </a:p>
          <a:p>
            <a:pPr eaLnBrk="1" hangingPunct="1"/>
            <a:r>
              <a:rPr lang="tt-RU" altLang="ru-RU" b="1"/>
              <a:t> ук-</a:t>
            </a:r>
            <a:r>
              <a:rPr lang="tt-RU" altLang="ru-RU" b="1">
                <a:solidFill>
                  <a:srgbClr val="FF0000"/>
                </a:solidFill>
              </a:rPr>
              <a:t>ый</a:t>
            </a:r>
            <a:r>
              <a:rPr lang="tt-RU" altLang="ru-RU" b="1"/>
              <a:t>, эшл</a:t>
            </a:r>
            <a:r>
              <a:rPr lang="tt-RU" altLang="ru-RU" b="1">
                <a:solidFill>
                  <a:srgbClr val="FF0000"/>
                </a:solidFill>
              </a:rPr>
              <a:t>-и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0" name="TextBox 24"/>
          <p:cNvSpPr txBox="1">
            <a:spLocks noChangeArrowheads="1"/>
          </p:cNvSpPr>
          <p:nvPr/>
        </p:nvSpPr>
        <p:spPr bwMode="auto">
          <a:xfrm>
            <a:off x="6156325" y="3357563"/>
            <a:ext cx="26685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ар</a:t>
            </a:r>
            <a:r>
              <a:rPr lang="tt-RU" altLang="ru-RU" b="1"/>
              <a:t>,  өлгер-</a:t>
            </a:r>
            <a:r>
              <a:rPr lang="tt-RU" altLang="ru-RU" b="1">
                <a:solidFill>
                  <a:srgbClr val="FF0000"/>
                </a:solidFill>
              </a:rPr>
              <a:t>ер</a:t>
            </a:r>
          </a:p>
          <a:p>
            <a:pPr eaLnBrk="1" hangingPunct="1"/>
            <a:r>
              <a:rPr lang="tt-RU" altLang="ru-RU" b="1"/>
              <a:t>оч-</a:t>
            </a:r>
            <a:r>
              <a:rPr lang="tt-RU" altLang="ru-RU" b="1">
                <a:solidFill>
                  <a:srgbClr val="FF0000"/>
                </a:solidFill>
              </a:rPr>
              <a:t>ачак</a:t>
            </a:r>
            <a:r>
              <a:rPr lang="tt-RU" altLang="ru-RU" b="1"/>
              <a:t>,  өлгер- </a:t>
            </a:r>
            <a:r>
              <a:rPr lang="tt-RU" altLang="ru-RU" b="1">
                <a:solidFill>
                  <a:srgbClr val="FF0000"/>
                </a:solidFill>
              </a:rPr>
              <a:t>әчәк</a:t>
            </a:r>
          </a:p>
          <a:p>
            <a:pPr eaLnBrk="1" hangingPunct="1"/>
            <a:r>
              <a:rPr lang="tt-RU" altLang="ru-RU" b="1"/>
              <a:t>укы-</a:t>
            </a:r>
            <a:r>
              <a:rPr lang="tt-RU" altLang="ru-RU" b="1">
                <a:solidFill>
                  <a:srgbClr val="FF0000"/>
                </a:solidFill>
              </a:rPr>
              <a:t>р</a:t>
            </a:r>
            <a:r>
              <a:rPr lang="tt-RU" altLang="ru-RU" b="1"/>
              <a:t>, эшлә- </a:t>
            </a:r>
            <a:r>
              <a:rPr lang="tt-RU" altLang="ru-RU" b="1">
                <a:solidFill>
                  <a:srgbClr val="FF0000"/>
                </a:solidFill>
              </a:rPr>
              <a:t>р</a:t>
            </a:r>
          </a:p>
          <a:p>
            <a:pPr eaLnBrk="1" hangingPunct="1"/>
            <a:r>
              <a:rPr lang="tt-RU" altLang="ru-RU" b="1"/>
              <a:t>укы- </a:t>
            </a:r>
            <a:r>
              <a:rPr lang="tt-RU" altLang="ru-RU" b="1">
                <a:solidFill>
                  <a:srgbClr val="FF0000"/>
                </a:solidFill>
              </a:rPr>
              <a:t>ячак</a:t>
            </a:r>
            <a:r>
              <a:rPr lang="tt-RU" altLang="ru-RU" b="1"/>
              <a:t>,  эшлә</a:t>
            </a:r>
            <a:r>
              <a:rPr lang="tt-RU" altLang="ru-RU" b="1">
                <a:solidFill>
                  <a:srgbClr val="FF0000"/>
                </a:solidFill>
              </a:rPr>
              <a:t>-ячәк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1" name="TextBox 25"/>
          <p:cNvSpPr txBox="1">
            <a:spLocks noChangeArrowheads="1"/>
          </p:cNvSpPr>
          <p:nvPr/>
        </p:nvSpPr>
        <p:spPr bwMode="auto">
          <a:xfrm>
            <a:off x="611188" y="4868863"/>
            <a:ext cx="3375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Урманда  тәмле  җиләкләр</a:t>
            </a:r>
            <a:endParaRPr lang="ru-RU" altLang="ru-RU" b="1"/>
          </a:p>
        </p:txBody>
      </p:sp>
      <p:cxnSp>
        <p:nvCxnSpPr>
          <p:cNvPr id="28" name="Прямая соединительная линия 27"/>
          <p:cNvCxnSpPr>
            <a:stCxn id="35861" idx="3"/>
          </p:cNvCxnSpPr>
          <p:nvPr/>
        </p:nvCxnSpPr>
        <p:spPr>
          <a:xfrm flipV="1">
            <a:off x="3986213" y="4797425"/>
            <a:ext cx="873125" cy="257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35861" idx="3"/>
          </p:cNvCxnSpPr>
          <p:nvPr/>
        </p:nvCxnSpPr>
        <p:spPr>
          <a:xfrm>
            <a:off x="3986213" y="5054600"/>
            <a:ext cx="873125" cy="2460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64" name="TextBox 30"/>
          <p:cNvSpPr txBox="1">
            <a:spLocks noChangeArrowheads="1"/>
          </p:cNvSpPr>
          <p:nvPr/>
        </p:nvSpPr>
        <p:spPr bwMode="auto">
          <a:xfrm>
            <a:off x="5003800" y="4581525"/>
            <a:ext cx="1512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</a:t>
            </a:r>
            <a:r>
              <a:rPr lang="tt-RU" altLang="ru-RU" b="1"/>
              <a:t>өлгер</a:t>
            </a:r>
            <a:r>
              <a:rPr lang="tt-RU" altLang="ru-RU" b="1">
                <a:solidFill>
                  <a:srgbClr val="FF0000"/>
                </a:solidFill>
              </a:rPr>
              <a:t>де.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5" name="TextBox 41"/>
          <p:cNvSpPr txBox="1">
            <a:spLocks noChangeArrowheads="1"/>
          </p:cNvSpPr>
          <p:nvPr/>
        </p:nvSpPr>
        <p:spPr bwMode="auto">
          <a:xfrm>
            <a:off x="5003800" y="5084763"/>
            <a:ext cx="14176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өлгер</a:t>
            </a:r>
            <a:r>
              <a:rPr lang="tt-RU" altLang="ru-RU" b="1">
                <a:solidFill>
                  <a:srgbClr val="FF0000"/>
                </a:solidFill>
              </a:rPr>
              <a:t>гән.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6" name="TextBox 46"/>
          <p:cNvSpPr txBox="1">
            <a:spLocks noChangeArrowheads="1"/>
          </p:cNvSpPr>
          <p:nvPr/>
        </p:nvSpPr>
        <p:spPr bwMode="auto">
          <a:xfrm>
            <a:off x="611188" y="5516563"/>
            <a:ext cx="5329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Урманда  тәмле җиләкләр  өлгер</a:t>
            </a:r>
            <a:r>
              <a:rPr lang="tt-RU" altLang="ru-RU" b="1">
                <a:solidFill>
                  <a:srgbClr val="FF0000"/>
                </a:solidFill>
              </a:rPr>
              <a:t>ә.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67" name="TextBox 48"/>
          <p:cNvSpPr txBox="1">
            <a:spLocks noChangeArrowheads="1"/>
          </p:cNvSpPr>
          <p:nvPr/>
        </p:nvSpPr>
        <p:spPr bwMode="auto">
          <a:xfrm>
            <a:off x="611188" y="6092825"/>
            <a:ext cx="3313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Урманда  тәмле  җиләкләр</a:t>
            </a:r>
            <a:endParaRPr lang="ru-RU" altLang="ru-RU" b="1"/>
          </a:p>
          <a:p>
            <a:pPr eaLnBrk="1" hangingPunct="1"/>
            <a:endParaRPr lang="ru-RU" altLang="ru-RU"/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V="1">
            <a:off x="3851275" y="6092825"/>
            <a:ext cx="1008063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3851275" y="6308725"/>
            <a:ext cx="1008063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70" name="TextBox 55"/>
          <p:cNvSpPr txBox="1">
            <a:spLocks noChangeArrowheads="1"/>
          </p:cNvSpPr>
          <p:nvPr/>
        </p:nvSpPr>
        <p:spPr bwMode="auto">
          <a:xfrm>
            <a:off x="4932363" y="5949950"/>
            <a:ext cx="12954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өлгер</a:t>
            </a:r>
            <a:r>
              <a:rPr lang="tt-RU" altLang="ru-RU" b="1">
                <a:solidFill>
                  <a:srgbClr val="FF0000"/>
                </a:solidFill>
              </a:rPr>
              <a:t>ер.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35871" name="TextBox 56"/>
          <p:cNvSpPr txBox="1">
            <a:spLocks noChangeArrowheads="1"/>
          </p:cNvSpPr>
          <p:nvPr/>
        </p:nvSpPr>
        <p:spPr bwMode="auto">
          <a:xfrm>
            <a:off x="4932363" y="6308725"/>
            <a:ext cx="16557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өлгер</a:t>
            </a:r>
            <a:r>
              <a:rPr lang="tt-RU" altLang="ru-RU" b="1">
                <a:solidFill>
                  <a:srgbClr val="FF0000"/>
                </a:solidFill>
              </a:rPr>
              <a:t>әчәк.</a:t>
            </a:r>
            <a:endParaRPr lang="ru-RU" altLang="ru-RU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Хәзерге  заман  хикәя  фигыл</a:t>
            </a:r>
            <a:r>
              <a:rPr lang="ru-RU" altLang="ru-RU" sz="28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ң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зат – сан  белән төрләнеше.</a:t>
            </a:r>
            <a:endParaRPr lang="ru-RU" altLang="ru-RU" sz="28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6867" name="TextBox 2"/>
          <p:cNvSpPr txBox="1">
            <a:spLocks noChangeArrowheads="1"/>
          </p:cNvSpPr>
          <p:nvPr/>
        </p:nvSpPr>
        <p:spPr bwMode="auto">
          <a:xfrm>
            <a:off x="250825" y="1196975"/>
            <a:ext cx="86423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                                                  </a:t>
            </a:r>
            <a:r>
              <a:rPr lang="tt-RU" altLang="ru-RU" b="1">
                <a:solidFill>
                  <a:srgbClr val="FF0000"/>
                </a:solidFill>
              </a:rPr>
              <a:t>Берлек  сан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b="1"/>
              <a:t>эш – хәлне  сөйләүче     эш – хәлне  сөйләмдә           эш-хәлне  сөйләмдә</a:t>
            </a:r>
          </a:p>
          <a:p>
            <a:pPr eaLnBrk="1" hangingPunct="1"/>
            <a:r>
              <a:rPr lang="tt-RU" altLang="ru-RU" b="1"/>
              <a:t>үзе  башкара                    катнашучы  кеше башкара    катнашмаучы  кеше</a:t>
            </a:r>
          </a:p>
          <a:p>
            <a:pPr eaLnBrk="1" hangingPunct="1"/>
            <a:r>
              <a:rPr lang="tt-RU" altLang="ru-RU" b="1"/>
              <a:t>                                                                                              яки  предмет  баш-                                                                        </a:t>
            </a:r>
          </a:p>
          <a:p>
            <a:pPr eaLnBrk="1" hangingPunct="1"/>
            <a:r>
              <a:rPr lang="tt-RU" altLang="ru-RU" b="1"/>
              <a:t>                                                                                                   кара</a:t>
            </a:r>
            <a:endParaRPr lang="ru-RU" altLang="ru-RU" b="1"/>
          </a:p>
        </p:txBody>
      </p:sp>
      <p:sp>
        <p:nvSpPr>
          <p:cNvPr id="4" name="Стрелка вниз 3"/>
          <p:cNvSpPr/>
          <p:nvPr/>
        </p:nvSpPr>
        <p:spPr>
          <a:xfrm>
            <a:off x="1116013" y="2420938"/>
            <a:ext cx="647700" cy="431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995738" y="2420938"/>
            <a:ext cx="576262" cy="431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235825" y="2636838"/>
            <a:ext cx="576263" cy="3603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2997200"/>
            <a:ext cx="2159000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03575" y="2997200"/>
            <a:ext cx="24479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372225" y="3068638"/>
            <a:ext cx="2303463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6874" name="TextBox 10"/>
          <p:cNvSpPr txBox="1">
            <a:spLocks noChangeArrowheads="1"/>
          </p:cNvSpPr>
          <p:nvPr/>
        </p:nvSpPr>
        <p:spPr bwMode="auto">
          <a:xfrm>
            <a:off x="755650" y="3068638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1 нче зат</a:t>
            </a:r>
            <a:endParaRPr lang="ru-RU" altLang="ru-RU" b="1"/>
          </a:p>
        </p:txBody>
      </p:sp>
      <p:sp>
        <p:nvSpPr>
          <p:cNvPr id="36875" name="Прямоугольник 11"/>
          <p:cNvSpPr>
            <a:spLocks noChangeArrowheads="1"/>
          </p:cNvSpPr>
          <p:nvPr/>
        </p:nvSpPr>
        <p:spPr bwMode="auto">
          <a:xfrm>
            <a:off x="3492500" y="3068638"/>
            <a:ext cx="172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2 нче зат</a:t>
            </a:r>
            <a:endParaRPr lang="ru-RU" altLang="ru-RU" b="1"/>
          </a:p>
        </p:txBody>
      </p:sp>
      <p:sp>
        <p:nvSpPr>
          <p:cNvPr id="36876" name="TextBox 14"/>
          <p:cNvSpPr txBox="1">
            <a:spLocks noChangeArrowheads="1"/>
          </p:cNvSpPr>
          <p:nvPr/>
        </p:nvSpPr>
        <p:spPr bwMode="auto">
          <a:xfrm>
            <a:off x="6732588" y="3068638"/>
            <a:ext cx="16557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3 нче  зат</a:t>
            </a:r>
            <a:endParaRPr lang="ru-RU" altLang="ru-RU" b="1"/>
          </a:p>
        </p:txBody>
      </p:sp>
      <p:sp>
        <p:nvSpPr>
          <p:cNvPr id="16" name="Стрелка вниз 15"/>
          <p:cNvSpPr/>
          <p:nvPr/>
        </p:nvSpPr>
        <p:spPr>
          <a:xfrm>
            <a:off x="1187450" y="3500438"/>
            <a:ext cx="504825" cy="3603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995738" y="3573463"/>
            <a:ext cx="576262" cy="2873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092950" y="3500438"/>
            <a:ext cx="6477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880" name="TextBox 18"/>
          <p:cNvSpPr txBox="1">
            <a:spLocks noChangeArrowheads="1"/>
          </p:cNvSpPr>
          <p:nvPr/>
        </p:nvSpPr>
        <p:spPr bwMode="auto">
          <a:xfrm>
            <a:off x="539750" y="3860800"/>
            <a:ext cx="17287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     </a:t>
            </a:r>
            <a:r>
              <a:rPr lang="tt-RU" altLang="ru-RU" sz="2000" b="1"/>
              <a:t>бара-м</a:t>
            </a:r>
          </a:p>
          <a:p>
            <a:pPr eaLnBrk="1" hangingPunct="1"/>
            <a:r>
              <a:rPr lang="tt-RU" altLang="ru-RU" sz="2000" b="1"/>
              <a:t>    эшли-м</a:t>
            </a:r>
            <a:endParaRPr lang="ru-RU" altLang="ru-RU" sz="2000" b="1"/>
          </a:p>
        </p:txBody>
      </p:sp>
      <p:sp>
        <p:nvSpPr>
          <p:cNvPr id="36881" name="TextBox 19"/>
          <p:cNvSpPr txBox="1">
            <a:spLocks noChangeArrowheads="1"/>
          </p:cNvSpPr>
          <p:nvPr/>
        </p:nvSpPr>
        <p:spPr bwMode="auto">
          <a:xfrm>
            <a:off x="3348038" y="3860800"/>
            <a:ext cx="1944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 бара-сың</a:t>
            </a:r>
          </a:p>
          <a:p>
            <a:pPr eaLnBrk="1" hangingPunct="1"/>
            <a:r>
              <a:rPr lang="tt-RU" altLang="ru-RU" sz="2000" b="1"/>
              <a:t>   эшли-сең</a:t>
            </a:r>
            <a:endParaRPr lang="ru-RU" altLang="ru-RU" sz="2000" b="1"/>
          </a:p>
        </p:txBody>
      </p:sp>
      <p:sp>
        <p:nvSpPr>
          <p:cNvPr id="36882" name="TextBox 21"/>
          <p:cNvSpPr txBox="1">
            <a:spLocks noChangeArrowheads="1"/>
          </p:cNvSpPr>
          <p:nvPr/>
        </p:nvSpPr>
        <p:spPr bwMode="auto">
          <a:xfrm>
            <a:off x="6300788" y="3860800"/>
            <a:ext cx="1943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        бара</a:t>
            </a:r>
          </a:p>
          <a:p>
            <a:pPr eaLnBrk="1" hangingPunct="1"/>
            <a:r>
              <a:rPr lang="tt-RU" altLang="ru-RU" sz="2000" b="1"/>
              <a:t>          эшли</a:t>
            </a:r>
            <a:endParaRPr lang="ru-RU" altLang="ru-RU" sz="2000" b="1"/>
          </a:p>
        </p:txBody>
      </p:sp>
      <p:sp>
        <p:nvSpPr>
          <p:cNvPr id="36883" name="TextBox 24"/>
          <p:cNvSpPr txBox="1">
            <a:spLocks noChangeArrowheads="1"/>
          </p:cNvSpPr>
          <p:nvPr/>
        </p:nvSpPr>
        <p:spPr bwMode="auto">
          <a:xfrm>
            <a:off x="2627313" y="4652963"/>
            <a:ext cx="2808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              Күплек  сан   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395288" y="5229225"/>
            <a:ext cx="23844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tt-RU" b="1" dirty="0"/>
              <a:t>1 нче зат</a:t>
            </a:r>
            <a:endParaRPr lang="ru-RU" b="1" dirty="0"/>
          </a:p>
        </p:txBody>
      </p:sp>
      <p:sp>
        <p:nvSpPr>
          <p:cNvPr id="29" name="Прямоугольник 28"/>
          <p:cNvSpPr/>
          <p:nvPr/>
        </p:nvSpPr>
        <p:spPr>
          <a:xfrm flipV="1">
            <a:off x="6156325" y="5157788"/>
            <a:ext cx="2384425" cy="50323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 flipV="1">
            <a:off x="3276600" y="5229225"/>
            <a:ext cx="2384425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6887" name="TextBox 31"/>
          <p:cNvSpPr txBox="1">
            <a:spLocks noChangeArrowheads="1"/>
          </p:cNvSpPr>
          <p:nvPr/>
        </p:nvSpPr>
        <p:spPr bwMode="auto">
          <a:xfrm>
            <a:off x="827088" y="5229225"/>
            <a:ext cx="16573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1 нче зат</a:t>
            </a:r>
            <a:endParaRPr lang="ru-RU" altLang="ru-RU" b="1"/>
          </a:p>
        </p:txBody>
      </p:sp>
      <p:sp>
        <p:nvSpPr>
          <p:cNvPr id="36888" name="TextBox 32"/>
          <p:cNvSpPr txBox="1">
            <a:spLocks noChangeArrowheads="1"/>
          </p:cNvSpPr>
          <p:nvPr/>
        </p:nvSpPr>
        <p:spPr bwMode="auto">
          <a:xfrm>
            <a:off x="3492500" y="5229225"/>
            <a:ext cx="1511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2 нче зат</a:t>
            </a:r>
            <a:endParaRPr lang="ru-RU" altLang="ru-RU" b="1"/>
          </a:p>
        </p:txBody>
      </p:sp>
      <p:sp>
        <p:nvSpPr>
          <p:cNvPr id="36889" name="TextBox 34"/>
          <p:cNvSpPr txBox="1">
            <a:spLocks noChangeArrowheads="1"/>
          </p:cNvSpPr>
          <p:nvPr/>
        </p:nvSpPr>
        <p:spPr bwMode="auto">
          <a:xfrm>
            <a:off x="6588125" y="5157788"/>
            <a:ext cx="1800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3 нче  зат</a:t>
            </a:r>
            <a:endParaRPr lang="ru-RU" altLang="ru-RU" b="1"/>
          </a:p>
        </p:txBody>
      </p:sp>
      <p:sp>
        <p:nvSpPr>
          <p:cNvPr id="36890" name="TextBox 35"/>
          <p:cNvSpPr txBox="1">
            <a:spLocks noChangeArrowheads="1"/>
          </p:cNvSpPr>
          <p:nvPr/>
        </p:nvSpPr>
        <p:spPr bwMode="auto">
          <a:xfrm>
            <a:off x="468313" y="5949950"/>
            <a:ext cx="8064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бара-быз                                  бара-сыз                                бара - лар</a:t>
            </a:r>
          </a:p>
          <a:p>
            <a:pPr eaLnBrk="1" hangingPunct="1"/>
            <a:r>
              <a:rPr lang="tt-RU" altLang="ru-RU" b="1"/>
              <a:t> эшли- без                                эшли – сез                             эшли - ләр</a:t>
            </a:r>
            <a:endParaRPr lang="ru-RU" alt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516688" y="4365625"/>
            <a:ext cx="1943100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63938" y="4365625"/>
            <a:ext cx="2016125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8313" y="4365625"/>
            <a:ext cx="2016125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88125" y="1700213"/>
            <a:ext cx="1728788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8400" y="1700213"/>
            <a:ext cx="1943100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1628775"/>
            <a:ext cx="1582737" cy="3603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89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Үткән  заман  хикәя  фигыл</a:t>
            </a:r>
            <a:r>
              <a:rPr lang="ru-RU" altLang="ru-RU" sz="28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ң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зат – сан  белән  төрләнеше.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000" b="1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Берлек   сан</a:t>
            </a:r>
            <a:endParaRPr lang="ru-RU" altLang="ru-RU" sz="2800" b="1" smtClean="0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7897" name="TextBox 2"/>
          <p:cNvSpPr txBox="1">
            <a:spLocks noChangeArrowheads="1"/>
          </p:cNvSpPr>
          <p:nvPr/>
        </p:nvSpPr>
        <p:spPr bwMode="auto">
          <a:xfrm>
            <a:off x="250825" y="1341438"/>
            <a:ext cx="85693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                                                </a:t>
            </a:r>
            <a:endParaRPr lang="tt-RU" altLang="ru-RU" sz="2000" b="1">
              <a:solidFill>
                <a:srgbClr val="FF0000"/>
              </a:solidFill>
            </a:endParaRPr>
          </a:p>
          <a:p>
            <a:pPr eaLnBrk="1" hangingPunct="1"/>
            <a:r>
              <a:rPr lang="tt-RU" altLang="ru-RU" sz="2000" b="1"/>
              <a:t>     1 нче зат                               2 нче  зат                          3 нче  зат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хыялланды-</a:t>
            </a:r>
            <a:r>
              <a:rPr lang="tt-RU" altLang="ru-RU" sz="2000" b="1">
                <a:solidFill>
                  <a:srgbClr val="FF0000"/>
                </a:solidFill>
              </a:rPr>
              <a:t>м    </a:t>
            </a:r>
            <a:r>
              <a:rPr lang="tt-RU" altLang="ru-RU" sz="2000" b="1"/>
              <a:t>                 хыялланды –</a:t>
            </a:r>
            <a:r>
              <a:rPr lang="tt-RU" altLang="ru-RU" sz="2000" b="1">
                <a:solidFill>
                  <a:srgbClr val="FF0000"/>
                </a:solidFill>
              </a:rPr>
              <a:t>ң </a:t>
            </a:r>
            <a:r>
              <a:rPr lang="tt-RU" altLang="ru-RU" sz="2000" b="1"/>
              <a:t>               хыялланды</a:t>
            </a:r>
          </a:p>
          <a:p>
            <a:pPr eaLnBrk="1" hangingPunct="1"/>
            <a:r>
              <a:rPr lang="tt-RU" altLang="ru-RU" sz="2000" b="1"/>
              <a:t>  хыялланган </a:t>
            </a:r>
            <a:r>
              <a:rPr lang="tt-RU" altLang="ru-RU" sz="2000" b="1">
                <a:solidFill>
                  <a:srgbClr val="FF0000"/>
                </a:solidFill>
              </a:rPr>
              <a:t>– мын             </a:t>
            </a:r>
            <a:r>
              <a:rPr lang="tt-RU" altLang="ru-RU" sz="2000" b="1"/>
              <a:t>хыялланган – </a:t>
            </a:r>
            <a:r>
              <a:rPr lang="tt-RU" altLang="ru-RU" sz="2000" b="1">
                <a:solidFill>
                  <a:srgbClr val="FF0000"/>
                </a:solidFill>
              </a:rPr>
              <a:t>сың</a:t>
            </a:r>
            <a:r>
              <a:rPr lang="tt-RU" altLang="ru-RU" sz="2000" b="1"/>
              <a:t>          хыялланган</a:t>
            </a:r>
          </a:p>
          <a:p>
            <a:pPr eaLnBrk="1" hangingPunct="1"/>
            <a:r>
              <a:rPr lang="tt-RU" altLang="ru-RU" sz="2000" b="1"/>
              <a:t>  ишетте – </a:t>
            </a:r>
            <a:r>
              <a:rPr lang="tt-RU" altLang="ru-RU" sz="2000" b="1">
                <a:solidFill>
                  <a:srgbClr val="FF0000"/>
                </a:solidFill>
              </a:rPr>
              <a:t>м </a:t>
            </a:r>
            <a:r>
              <a:rPr lang="tt-RU" altLang="ru-RU" sz="2000" b="1"/>
              <a:t>                          ишетте- </a:t>
            </a:r>
            <a:r>
              <a:rPr lang="tt-RU" altLang="ru-RU" sz="2000" b="1">
                <a:solidFill>
                  <a:srgbClr val="FF0000"/>
                </a:solidFill>
              </a:rPr>
              <a:t>ң  </a:t>
            </a:r>
            <a:r>
              <a:rPr lang="tt-RU" altLang="ru-RU" sz="2000" b="1"/>
              <a:t>                        ишетте</a:t>
            </a:r>
          </a:p>
          <a:p>
            <a:pPr eaLnBrk="1" hangingPunct="1"/>
            <a:r>
              <a:rPr lang="tt-RU" altLang="ru-RU" sz="2000" b="1"/>
              <a:t>  ишеткән – </a:t>
            </a:r>
            <a:r>
              <a:rPr lang="tt-RU" altLang="ru-RU" sz="2000" b="1">
                <a:solidFill>
                  <a:srgbClr val="FF0000"/>
                </a:solidFill>
              </a:rPr>
              <a:t>мен </a:t>
            </a:r>
            <a:r>
              <a:rPr lang="tt-RU" altLang="ru-RU" sz="2000" b="1"/>
              <a:t>                   ишеткән – </a:t>
            </a:r>
            <a:r>
              <a:rPr lang="tt-RU" altLang="ru-RU" sz="2000" b="1">
                <a:solidFill>
                  <a:srgbClr val="FF0000"/>
                </a:solidFill>
              </a:rPr>
              <a:t>сең  </a:t>
            </a:r>
            <a:r>
              <a:rPr lang="tt-RU" altLang="ru-RU" sz="2000" b="1"/>
              <a:t>                ишеткән</a:t>
            </a:r>
            <a:endParaRPr lang="ru-RU" altLang="ru-RU" sz="2000" b="1"/>
          </a:p>
        </p:txBody>
      </p:sp>
      <p:sp>
        <p:nvSpPr>
          <p:cNvPr id="4" name="Стрелка вниз 3"/>
          <p:cNvSpPr/>
          <p:nvPr/>
        </p:nvSpPr>
        <p:spPr>
          <a:xfrm>
            <a:off x="1042988" y="1989138"/>
            <a:ext cx="433387" cy="28733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6100" y="2060575"/>
            <a:ext cx="4318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235825" y="2060575"/>
            <a:ext cx="431800" cy="2889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901" name="TextBox 9"/>
          <p:cNvSpPr txBox="1">
            <a:spLocks noChangeArrowheads="1"/>
          </p:cNvSpPr>
          <p:nvPr/>
        </p:nvSpPr>
        <p:spPr bwMode="auto">
          <a:xfrm>
            <a:off x="250825" y="3789363"/>
            <a:ext cx="83534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Күплек  сан</a:t>
            </a:r>
          </a:p>
          <a:p>
            <a:pPr eaLnBrk="1" hangingPunct="1"/>
            <a:endParaRPr lang="tt-RU" altLang="ru-RU" sz="2000" b="1">
              <a:solidFill>
                <a:srgbClr val="FF0000"/>
              </a:solidFill>
            </a:endParaRP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   </a:t>
            </a:r>
            <a:r>
              <a:rPr lang="tt-RU" altLang="ru-RU" sz="2000" b="1"/>
              <a:t>1нче  зат                                 2 нче  зат                        3 нче  зат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хыялланды </a:t>
            </a:r>
            <a:r>
              <a:rPr lang="tt-RU" altLang="ru-RU" sz="2000" b="1">
                <a:solidFill>
                  <a:srgbClr val="FF0000"/>
                </a:solidFill>
              </a:rPr>
              <a:t>– к                </a:t>
            </a:r>
            <a:r>
              <a:rPr lang="tt-RU" altLang="ru-RU" sz="2000" b="1"/>
              <a:t>хыялланды –</a:t>
            </a:r>
            <a:r>
              <a:rPr lang="tt-RU" altLang="ru-RU" sz="2000" b="1">
                <a:solidFill>
                  <a:srgbClr val="FF0000"/>
                </a:solidFill>
              </a:rPr>
              <a:t>гыз </a:t>
            </a:r>
            <a:r>
              <a:rPr lang="tt-RU" altLang="ru-RU" sz="2000" b="1"/>
              <a:t>        хыялланды –</a:t>
            </a:r>
            <a:r>
              <a:rPr lang="tt-RU" altLang="ru-RU" sz="2000" b="1">
                <a:solidFill>
                  <a:srgbClr val="FF0000"/>
                </a:solidFill>
              </a:rPr>
              <a:t>лар</a:t>
            </a:r>
          </a:p>
          <a:p>
            <a:pPr eaLnBrk="1" hangingPunct="1"/>
            <a:r>
              <a:rPr lang="tt-RU" altLang="ru-RU" sz="2000" b="1"/>
              <a:t> хыялланган-</a:t>
            </a:r>
            <a:r>
              <a:rPr lang="tt-RU" altLang="ru-RU" sz="2000" b="1">
                <a:solidFill>
                  <a:srgbClr val="FF0000"/>
                </a:solidFill>
              </a:rPr>
              <a:t>быз</a:t>
            </a:r>
            <a:r>
              <a:rPr lang="tt-RU" altLang="ru-RU" sz="2000" b="1"/>
              <a:t>              хыялланган-</a:t>
            </a:r>
            <a:r>
              <a:rPr lang="tt-RU" altLang="ru-RU" sz="2000" b="1">
                <a:solidFill>
                  <a:srgbClr val="FF0000"/>
                </a:solidFill>
              </a:rPr>
              <a:t>сыз    </a:t>
            </a:r>
            <a:r>
              <a:rPr lang="tt-RU" altLang="ru-RU" sz="2000" b="1"/>
              <a:t>      хыялланган-</a:t>
            </a:r>
            <a:r>
              <a:rPr lang="tt-RU" altLang="ru-RU" sz="2000" b="1">
                <a:solidFill>
                  <a:srgbClr val="FF0000"/>
                </a:solidFill>
              </a:rPr>
              <a:t>нар</a:t>
            </a:r>
          </a:p>
          <a:p>
            <a:pPr eaLnBrk="1" hangingPunct="1"/>
            <a:r>
              <a:rPr lang="tt-RU" altLang="ru-RU" sz="2000" b="1"/>
              <a:t> ишетте-</a:t>
            </a:r>
            <a:r>
              <a:rPr lang="tt-RU" altLang="ru-RU" sz="2000" b="1">
                <a:solidFill>
                  <a:srgbClr val="FF0000"/>
                </a:solidFill>
              </a:rPr>
              <a:t>к  </a:t>
            </a:r>
            <a:r>
              <a:rPr lang="tt-RU" altLang="ru-RU" sz="2000" b="1"/>
              <a:t>                           ишетте-</a:t>
            </a:r>
            <a:r>
              <a:rPr lang="tt-RU" altLang="ru-RU" sz="2000" b="1">
                <a:solidFill>
                  <a:srgbClr val="FF0000"/>
                </a:solidFill>
              </a:rPr>
              <a:t>гез   </a:t>
            </a:r>
            <a:r>
              <a:rPr lang="tt-RU" altLang="ru-RU" sz="2000" b="1"/>
              <a:t>                  ишетте-</a:t>
            </a:r>
            <a:r>
              <a:rPr lang="tt-RU" altLang="ru-RU" sz="2000" b="1">
                <a:solidFill>
                  <a:srgbClr val="FF0000"/>
                </a:solidFill>
              </a:rPr>
              <a:t>ләр</a:t>
            </a:r>
          </a:p>
          <a:p>
            <a:pPr eaLnBrk="1" hangingPunct="1"/>
            <a:r>
              <a:rPr lang="tt-RU" altLang="ru-RU" sz="2000" b="1"/>
              <a:t> ишеткән-</a:t>
            </a:r>
            <a:r>
              <a:rPr lang="tt-RU" altLang="ru-RU" sz="2000" b="1">
                <a:solidFill>
                  <a:srgbClr val="FF0000"/>
                </a:solidFill>
              </a:rPr>
              <a:t>без  </a:t>
            </a:r>
            <a:r>
              <a:rPr lang="tt-RU" altLang="ru-RU" sz="2000" b="1"/>
              <a:t>                    ишеткән-</a:t>
            </a:r>
            <a:r>
              <a:rPr lang="tt-RU" altLang="ru-RU" sz="2000" b="1">
                <a:solidFill>
                  <a:srgbClr val="FF0000"/>
                </a:solidFill>
              </a:rPr>
              <a:t>сез   </a:t>
            </a:r>
            <a:r>
              <a:rPr lang="tt-RU" altLang="ru-RU" sz="2000" b="1"/>
              <a:t>                ишеткән-</a:t>
            </a:r>
            <a:r>
              <a:rPr lang="tt-RU" altLang="ru-RU" sz="2000" b="1">
                <a:solidFill>
                  <a:srgbClr val="FF0000"/>
                </a:solidFill>
              </a:rPr>
              <a:t>нәр</a:t>
            </a:r>
            <a:endParaRPr lang="ru-RU" altLang="ru-RU" sz="2000" b="1">
              <a:solidFill>
                <a:srgbClr val="FF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1042988" y="4868863"/>
            <a:ext cx="504825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356100" y="4868863"/>
            <a:ext cx="431800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164388" y="4868863"/>
            <a:ext cx="503237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6516688" y="4365625"/>
            <a:ext cx="1943100" cy="431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63938" y="4365625"/>
            <a:ext cx="2016125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68313" y="4365625"/>
            <a:ext cx="2016125" cy="5032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88125" y="1700213"/>
            <a:ext cx="1728788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708400" y="1700213"/>
            <a:ext cx="1943100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1628775"/>
            <a:ext cx="1582737" cy="3603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92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Киләчәк  заман  хикәя  фигыл</a:t>
            </a:r>
            <a:r>
              <a:rPr lang="ru-RU" altLang="ru-RU" sz="2800" b="1" smtClean="0">
                <a:latin typeface="Microsoft Sans Serif" pitchFamily="34" charset="0"/>
                <a:cs typeface="Microsoft Sans Serif" pitchFamily="34" charset="0"/>
              </a:rPr>
              <a:t>ьне</a:t>
            </a: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ң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  <a:t>зат – сан  белән  төрләнеше.</a:t>
            </a:r>
            <a:br>
              <a:rPr lang="tt-RU" altLang="ru-RU" sz="2800" b="1" smtClean="0">
                <a:latin typeface="Microsoft Sans Serif" pitchFamily="34" charset="0"/>
                <a:cs typeface="Microsoft Sans Serif" pitchFamily="34" charset="0"/>
              </a:rPr>
            </a:br>
            <a:r>
              <a:rPr lang="tt-RU" altLang="ru-RU" sz="2000" b="1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Берлек   сан</a:t>
            </a:r>
            <a:endParaRPr lang="ru-RU" altLang="ru-RU" sz="2800" b="1" smtClean="0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8921" name="TextBox 2"/>
          <p:cNvSpPr txBox="1">
            <a:spLocks noChangeArrowheads="1"/>
          </p:cNvSpPr>
          <p:nvPr/>
        </p:nvSpPr>
        <p:spPr bwMode="auto">
          <a:xfrm>
            <a:off x="250825" y="1341438"/>
            <a:ext cx="85693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/>
              <a:t>                                                  </a:t>
            </a:r>
            <a:endParaRPr lang="tt-RU" altLang="ru-RU" sz="2000" b="1">
              <a:solidFill>
                <a:srgbClr val="FF0000"/>
              </a:solidFill>
            </a:endParaRPr>
          </a:p>
          <a:p>
            <a:pPr eaLnBrk="1" hangingPunct="1"/>
            <a:r>
              <a:rPr lang="tt-RU" altLang="ru-RU" sz="2000" b="1"/>
              <a:t>     1 нче зат                               2 нче  зат                          3 нче  зат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барыр-</a:t>
            </a:r>
            <a:r>
              <a:rPr lang="tt-RU" altLang="ru-RU" sz="2000" b="1">
                <a:solidFill>
                  <a:srgbClr val="FF0000"/>
                </a:solidFill>
              </a:rPr>
              <a:t>мын </a:t>
            </a:r>
            <a:r>
              <a:rPr lang="tt-RU" altLang="ru-RU" sz="2000" b="1"/>
              <a:t>                          барыр-</a:t>
            </a:r>
            <a:r>
              <a:rPr lang="tt-RU" altLang="ru-RU" sz="2000" b="1">
                <a:solidFill>
                  <a:srgbClr val="FF0000"/>
                </a:solidFill>
              </a:rPr>
              <a:t>сың </a:t>
            </a:r>
            <a:r>
              <a:rPr lang="tt-RU" altLang="ru-RU" sz="2000" b="1"/>
              <a:t>                    бар-</a:t>
            </a:r>
            <a:r>
              <a:rPr lang="tt-RU" altLang="ru-RU" sz="2000" b="1">
                <a:solidFill>
                  <a:srgbClr val="FF0000"/>
                </a:solidFill>
              </a:rPr>
              <a:t>ыр</a:t>
            </a:r>
          </a:p>
          <a:p>
            <a:pPr eaLnBrk="1" hangingPunct="1"/>
            <a:r>
              <a:rPr lang="tt-RU" altLang="ru-RU" sz="2000" b="1"/>
              <a:t>  сикерер-</a:t>
            </a:r>
            <a:r>
              <a:rPr lang="tt-RU" altLang="ru-RU" sz="2000" b="1">
                <a:solidFill>
                  <a:srgbClr val="FF0000"/>
                </a:solidFill>
              </a:rPr>
              <a:t>мен      </a:t>
            </a:r>
            <a:r>
              <a:rPr lang="tt-RU" altLang="ru-RU" sz="2000" b="1"/>
              <a:t>                   сикерер-</a:t>
            </a:r>
            <a:r>
              <a:rPr lang="tt-RU" altLang="ru-RU" sz="2000" b="1">
                <a:solidFill>
                  <a:srgbClr val="FF0000"/>
                </a:solidFill>
              </a:rPr>
              <a:t>сең </a:t>
            </a:r>
            <a:r>
              <a:rPr lang="tt-RU" altLang="ru-RU" sz="2000" b="1"/>
              <a:t>                  сикер-</a:t>
            </a:r>
            <a:r>
              <a:rPr lang="tt-RU" altLang="ru-RU" sz="2000" b="1">
                <a:solidFill>
                  <a:srgbClr val="FF0000"/>
                </a:solidFill>
              </a:rPr>
              <a:t>ер</a:t>
            </a:r>
          </a:p>
          <a:p>
            <a:pPr eaLnBrk="1" hangingPunct="1"/>
            <a:r>
              <a:rPr lang="tt-RU" altLang="ru-RU" sz="2000" b="1"/>
              <a:t>  барачак-</a:t>
            </a:r>
            <a:r>
              <a:rPr lang="tt-RU" altLang="ru-RU" sz="2000" b="1">
                <a:solidFill>
                  <a:srgbClr val="FF0000"/>
                </a:solidFill>
              </a:rPr>
              <a:t>мын  </a:t>
            </a:r>
            <a:r>
              <a:rPr lang="tt-RU" altLang="ru-RU" sz="2000" b="1"/>
              <a:t>                      барачак-</a:t>
            </a:r>
            <a:r>
              <a:rPr lang="tt-RU" altLang="ru-RU" sz="2000" b="1">
                <a:solidFill>
                  <a:srgbClr val="FF0000"/>
                </a:solidFill>
              </a:rPr>
              <a:t>сың </a:t>
            </a:r>
            <a:r>
              <a:rPr lang="tt-RU" altLang="ru-RU" sz="2000" b="1"/>
              <a:t>                  бар-</a:t>
            </a:r>
            <a:r>
              <a:rPr lang="tt-RU" altLang="ru-RU" sz="2000" b="1">
                <a:solidFill>
                  <a:srgbClr val="FF0000"/>
                </a:solidFill>
              </a:rPr>
              <a:t>ачак</a:t>
            </a:r>
          </a:p>
          <a:p>
            <a:pPr eaLnBrk="1" hangingPunct="1"/>
            <a:r>
              <a:rPr lang="tt-RU" altLang="ru-RU" sz="2000" b="1"/>
              <a:t>  сикерәчәк-</a:t>
            </a:r>
            <a:r>
              <a:rPr lang="tt-RU" altLang="ru-RU" sz="2000" b="1">
                <a:solidFill>
                  <a:srgbClr val="FF0000"/>
                </a:solidFill>
              </a:rPr>
              <a:t>мен   </a:t>
            </a:r>
            <a:r>
              <a:rPr lang="tt-RU" altLang="ru-RU" sz="2000" b="1"/>
              <a:t>                  сикерәчәк-</a:t>
            </a:r>
            <a:r>
              <a:rPr lang="tt-RU" altLang="ru-RU" sz="2000" b="1">
                <a:solidFill>
                  <a:srgbClr val="FF0000"/>
                </a:solidFill>
              </a:rPr>
              <a:t>сең      </a:t>
            </a:r>
            <a:r>
              <a:rPr lang="tt-RU" altLang="ru-RU" sz="2000" b="1"/>
              <a:t>          сикер-</a:t>
            </a:r>
            <a:r>
              <a:rPr lang="tt-RU" altLang="ru-RU" sz="2000" b="1">
                <a:solidFill>
                  <a:srgbClr val="FF0000"/>
                </a:solidFill>
              </a:rPr>
              <a:t>әчәк</a:t>
            </a:r>
            <a:endParaRPr lang="ru-RU" altLang="ru-RU" sz="2000" b="1">
              <a:solidFill>
                <a:srgbClr val="FF000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042988" y="2060575"/>
            <a:ext cx="433387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6100" y="2133600"/>
            <a:ext cx="431800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7235825" y="2133600"/>
            <a:ext cx="431800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925" name="TextBox 9"/>
          <p:cNvSpPr txBox="1">
            <a:spLocks noChangeArrowheads="1"/>
          </p:cNvSpPr>
          <p:nvPr/>
        </p:nvSpPr>
        <p:spPr bwMode="auto">
          <a:xfrm>
            <a:off x="250825" y="3789363"/>
            <a:ext cx="835342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Күплек  сан</a:t>
            </a:r>
          </a:p>
          <a:p>
            <a:pPr eaLnBrk="1" hangingPunct="1"/>
            <a:endParaRPr lang="tt-RU" altLang="ru-RU" sz="2000" b="1">
              <a:solidFill>
                <a:srgbClr val="FF0000"/>
              </a:solidFill>
            </a:endParaRP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   </a:t>
            </a:r>
            <a:r>
              <a:rPr lang="tt-RU" altLang="ru-RU" sz="2000" b="1"/>
              <a:t>1нче  зат                                 2 нче  зат                        3 нче  зат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барыр-</a:t>
            </a:r>
            <a:r>
              <a:rPr lang="tt-RU" altLang="ru-RU" sz="2000" b="1">
                <a:solidFill>
                  <a:srgbClr val="FF0000"/>
                </a:solidFill>
              </a:rPr>
              <a:t>быз </a:t>
            </a:r>
            <a:r>
              <a:rPr lang="tt-RU" altLang="ru-RU" sz="2000" b="1"/>
              <a:t>                         барыр-</a:t>
            </a:r>
            <a:r>
              <a:rPr lang="tt-RU" altLang="ru-RU" sz="2000" b="1">
                <a:solidFill>
                  <a:srgbClr val="FF0000"/>
                </a:solidFill>
              </a:rPr>
              <a:t>сыз   </a:t>
            </a:r>
            <a:r>
              <a:rPr lang="tt-RU" altLang="ru-RU" sz="2000" b="1"/>
              <a:t>                    барыр-</a:t>
            </a:r>
            <a:r>
              <a:rPr lang="tt-RU" altLang="ru-RU" sz="2000" b="1">
                <a:solidFill>
                  <a:srgbClr val="FF0000"/>
                </a:solidFill>
              </a:rPr>
              <a:t>лар</a:t>
            </a:r>
          </a:p>
          <a:p>
            <a:pPr eaLnBrk="1" hangingPunct="1"/>
            <a:r>
              <a:rPr lang="tt-RU" altLang="ru-RU" sz="2000" b="1"/>
              <a:t>  сикерер-</a:t>
            </a:r>
            <a:r>
              <a:rPr lang="tt-RU" altLang="ru-RU" sz="2000" b="1">
                <a:solidFill>
                  <a:srgbClr val="FF0000"/>
                </a:solidFill>
              </a:rPr>
              <a:t>без  </a:t>
            </a:r>
            <a:r>
              <a:rPr lang="tt-RU" altLang="ru-RU" sz="2000" b="1"/>
              <a:t>                      сикерер-</a:t>
            </a:r>
            <a:r>
              <a:rPr lang="tt-RU" altLang="ru-RU" sz="2000" b="1">
                <a:solidFill>
                  <a:srgbClr val="FF0000"/>
                </a:solidFill>
              </a:rPr>
              <a:t>сез </a:t>
            </a:r>
            <a:r>
              <a:rPr lang="tt-RU" altLang="ru-RU" sz="2000" b="1"/>
              <a:t>                    сикерер-</a:t>
            </a:r>
            <a:r>
              <a:rPr lang="tt-RU" altLang="ru-RU" sz="2000" b="1">
                <a:solidFill>
                  <a:srgbClr val="FF0000"/>
                </a:solidFill>
              </a:rPr>
              <a:t>ләр</a:t>
            </a:r>
          </a:p>
          <a:p>
            <a:pPr eaLnBrk="1" hangingPunct="1"/>
            <a:r>
              <a:rPr lang="tt-RU" altLang="ru-RU" sz="2000" b="1"/>
              <a:t>  барачак-</a:t>
            </a:r>
            <a:r>
              <a:rPr lang="tt-RU" altLang="ru-RU" sz="2000" b="1">
                <a:solidFill>
                  <a:srgbClr val="FF0000"/>
                </a:solidFill>
              </a:rPr>
              <a:t>быз  </a:t>
            </a:r>
            <a:r>
              <a:rPr lang="tt-RU" altLang="ru-RU" sz="2000" b="1"/>
              <a:t>                     барачак-</a:t>
            </a:r>
            <a:r>
              <a:rPr lang="tt-RU" altLang="ru-RU" sz="2000" b="1">
                <a:solidFill>
                  <a:srgbClr val="FF0000"/>
                </a:solidFill>
              </a:rPr>
              <a:t>сыз </a:t>
            </a:r>
            <a:r>
              <a:rPr lang="tt-RU" altLang="ru-RU" sz="2000" b="1"/>
              <a:t>                   барачак-</a:t>
            </a:r>
            <a:r>
              <a:rPr lang="tt-RU" altLang="ru-RU" sz="2000" b="1">
                <a:solidFill>
                  <a:srgbClr val="FF0000"/>
                </a:solidFill>
              </a:rPr>
              <a:t>лар</a:t>
            </a:r>
          </a:p>
          <a:p>
            <a:pPr eaLnBrk="1" hangingPunct="1"/>
            <a:r>
              <a:rPr lang="tt-RU" altLang="ru-RU" sz="2000" b="1"/>
              <a:t>  сикерәчәк-</a:t>
            </a:r>
            <a:r>
              <a:rPr lang="tt-RU" altLang="ru-RU" sz="2000" b="1">
                <a:solidFill>
                  <a:srgbClr val="FF0000"/>
                </a:solidFill>
              </a:rPr>
              <a:t>без    </a:t>
            </a:r>
            <a:r>
              <a:rPr lang="tt-RU" altLang="ru-RU" sz="2000" b="1"/>
              <a:t>                сикерәчәк-</a:t>
            </a:r>
            <a:r>
              <a:rPr lang="tt-RU" altLang="ru-RU" sz="2000" b="1">
                <a:solidFill>
                  <a:srgbClr val="FF0000"/>
                </a:solidFill>
              </a:rPr>
              <a:t>сез</a:t>
            </a:r>
            <a:r>
              <a:rPr lang="tt-RU" altLang="ru-RU" sz="2000" b="1"/>
              <a:t>                 сикерәчәк-</a:t>
            </a:r>
            <a:r>
              <a:rPr lang="tt-RU" altLang="ru-RU" sz="2000" b="1">
                <a:solidFill>
                  <a:srgbClr val="FF0000"/>
                </a:solidFill>
              </a:rPr>
              <a:t>ләр</a:t>
            </a:r>
            <a:endParaRPr lang="ru-RU" altLang="ru-RU" sz="2000" b="1">
              <a:solidFill>
                <a:srgbClr val="FF0000"/>
              </a:solidFill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1042988" y="4868863"/>
            <a:ext cx="504825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356100" y="4868863"/>
            <a:ext cx="431800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7164388" y="4868863"/>
            <a:ext cx="503237" cy="215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611188" y="260350"/>
            <a:ext cx="7643812" cy="633413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Сыйфат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323850" y="981075"/>
            <a:ext cx="84963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Сыйфат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предметның  билгесен  белдерә.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Сыйфат  нинди?  кайсы?  сорауларына  җавап  бирә.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39940" name="TextBox 5"/>
          <p:cNvSpPr txBox="1">
            <a:spLocks noChangeArrowheads="1"/>
          </p:cNvSpPr>
          <p:nvPr/>
        </p:nvSpPr>
        <p:spPr bwMode="auto">
          <a:xfrm>
            <a:off x="3563938" y="1916113"/>
            <a:ext cx="2232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</a:rPr>
              <a:t>Билге</a:t>
            </a:r>
            <a:endParaRPr lang="ru-RU" altLang="ru-RU" sz="2400" b="1">
              <a:solidFill>
                <a:srgbClr val="FF0000"/>
              </a:solidFill>
            </a:endParaRPr>
          </a:p>
        </p:txBody>
      </p:sp>
      <p:sp>
        <p:nvSpPr>
          <p:cNvPr id="39941" name="TextBox 6"/>
          <p:cNvSpPr txBox="1">
            <a:spLocks noChangeArrowheads="1"/>
          </p:cNvSpPr>
          <p:nvPr/>
        </p:nvSpPr>
        <p:spPr bwMode="auto">
          <a:xfrm>
            <a:off x="468313" y="2565400"/>
            <a:ext cx="83518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 төс             тәм              форма           күләм        масса        холык-фигыл</a:t>
            </a:r>
            <a:r>
              <a:rPr lang="ru-RU" altLang="ru-RU" b="1">
                <a:solidFill>
                  <a:srgbClr val="FF0000"/>
                </a:solidFill>
              </a:rPr>
              <a:t>ь</a:t>
            </a:r>
          </a:p>
          <a:p>
            <a:pPr eaLnBrk="1" hangingPunct="1"/>
            <a:r>
              <a:rPr lang="ru-RU" altLang="ru-RU" b="1"/>
              <a:t>яшел         баллы          т</a:t>
            </a:r>
            <a:r>
              <a:rPr lang="tt-RU" altLang="ru-RU" b="1"/>
              <a:t>үгәрәк           озын         җиңел              уса</a:t>
            </a:r>
            <a:r>
              <a:rPr lang="tt-RU" altLang="ru-RU"/>
              <a:t>л  </a:t>
            </a:r>
            <a:endParaRPr lang="ru-RU" altLang="ru-RU"/>
          </a:p>
        </p:txBody>
      </p:sp>
      <p:pic>
        <p:nvPicPr>
          <p:cNvPr id="39942" name="Picture 6" descr="http://im5-tub-ru.yandex.net/i?id=540560417-32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3284538"/>
            <a:ext cx="863600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8" descr="http://im7-tub-ru.yandex.net/i?id=485763052-69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275" y="3357563"/>
            <a:ext cx="663575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10" descr="http://im7-tub-ru.yandex.net/i?id=328371285-13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357563"/>
            <a:ext cx="86518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Picture 12" descr="http://im6-tub-ru.yandex.net/i?id=391969403-20-7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3284538"/>
            <a:ext cx="935037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6" name="Picture 14" descr="http://im8-tub-ru.yandex.net/i?id=343068553-59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284538"/>
            <a:ext cx="706437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7" name="Picture 16" descr="http://im8-tub-ru.yandex.net/i?id=417600102-30-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3284538"/>
            <a:ext cx="1284287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Прямая со стрелкой 21"/>
          <p:cNvCxnSpPr/>
          <p:nvPr/>
        </p:nvCxnSpPr>
        <p:spPr>
          <a:xfrm flipH="1">
            <a:off x="1042988" y="2276475"/>
            <a:ext cx="2808287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2268538" y="2276475"/>
            <a:ext cx="1511300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3563938" y="2276475"/>
            <a:ext cx="215900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851275" y="2276475"/>
            <a:ext cx="1081088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3924300" y="2276475"/>
            <a:ext cx="2087563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067175" y="2276475"/>
            <a:ext cx="3529013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54" name="Picture 18" descr="http://im0-tub-ru.yandex.net/i?id=312845462-53-7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4652963"/>
            <a:ext cx="2168525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55" name="TextBox 34"/>
          <p:cNvSpPr txBox="1">
            <a:spLocks noChangeArrowheads="1"/>
          </p:cNvSpPr>
          <p:nvPr/>
        </p:nvSpPr>
        <p:spPr bwMode="auto">
          <a:xfrm>
            <a:off x="3635375" y="5373688"/>
            <a:ext cx="26987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/>
              <a:t>Нинди?  Кайсы?</a:t>
            </a:r>
            <a:endParaRPr lang="ru-RU" altLang="ru-RU" sz="2400" b="1"/>
          </a:p>
        </p:txBody>
      </p:sp>
      <p:pic>
        <p:nvPicPr>
          <p:cNvPr id="39956" name="Picture 21" descr="http://im6-tub-ru.yandex.net/i?id=353509462-38-7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325" y="4581525"/>
            <a:ext cx="1928813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Сыйфат дәрәҗәләре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750" y="1123950"/>
          <a:ext cx="8137524" cy="55403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4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43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43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43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3211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Төп дәрәҗә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Чагыштыру</a:t>
                      </a:r>
                    </a:p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 дәрәҗәсе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Артыклык</a:t>
                      </a:r>
                    </a:p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дәрәҗәсе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Кимлек</a:t>
                      </a:r>
                    </a:p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дәрәҗәсе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4727">
                <a:tc>
                  <a:txBody>
                    <a:bodyPr/>
                    <a:lstStyle/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Предметның га-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дәттәге  билгесен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башка  предмет-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ның шундый  ук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билгесе белән ча-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гыштырмыйча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белдерә.</a:t>
                      </a:r>
                    </a:p>
                    <a:p>
                      <a:endParaRPr lang="ru-RU" sz="1800" b="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  предмет-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тагы   билгенең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башка пред-</a:t>
                      </a:r>
                    </a:p>
                    <a:p>
                      <a:r>
                        <a:rPr lang="tt-RU" sz="1800" b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меттагы  шундый  ук  билгедән</a:t>
                      </a:r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ар-</a:t>
                      </a:r>
                    </a:p>
                    <a:p>
                      <a:r>
                        <a:rPr lang="tt-RU" sz="1800" b="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тыграк  булуын  белдерә.</a:t>
                      </a:r>
                      <a:endParaRPr lang="ru-RU" sz="1800" b="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  предметтагы</a:t>
                      </a:r>
                    </a:p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билгенең</a:t>
                      </a:r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шундый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ук  предметтагы 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билгедән  бик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артык, иң  югары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дәрәҗәдә  икән-</a:t>
                      </a:r>
                    </a:p>
                    <a:p>
                      <a:r>
                        <a:rPr lang="tt-RU" sz="1800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леген  белдерә.</a:t>
                      </a:r>
                      <a:endParaRPr lang="ru-RU" sz="18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Предмет  билгесенең</a:t>
                      </a:r>
                    </a:p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гадәттәгедән  ким,</a:t>
                      </a:r>
                    </a:p>
                    <a:p>
                      <a:r>
                        <a:rPr lang="tt-RU" sz="180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азрак  булуын  белдерә</a:t>
                      </a:r>
                      <a:endParaRPr lang="ru-RU" sz="1800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47" marR="91447" marT="45721" marB="4572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1414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   </a:t>
                      </a: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</a:rPr>
                        <a:t>          -----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</a:rPr>
                        <a:t>   -рак/-рәк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  иң, дөм,  кып-,</a:t>
                      </a:r>
                    </a:p>
                    <a:p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  зәп-,  ям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</a:rPr>
                        <a:t>ь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-,  </a:t>
                      </a:r>
                      <a:r>
                        <a:rPr lang="ru-RU" sz="1800" b="1" dirty="0" err="1" smtClean="0">
                          <a:solidFill>
                            <a:srgbClr val="FF0000"/>
                          </a:solidFill>
                        </a:rPr>
                        <a:t>ап</a:t>
                      </a: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-,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сап-, тип-, тап-, 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һ.б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гылт/-гелт,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tt-RU" sz="1800" b="1" dirty="0" smtClean="0">
                          <a:solidFill>
                            <a:srgbClr val="FF0000"/>
                          </a:solidFill>
                        </a:rPr>
                        <a:t>-кылт/-</a:t>
                      </a: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</a:rPr>
                        <a:t> келт,  су,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tt-RU" sz="1800" b="1" baseline="0" dirty="0" smtClean="0">
                          <a:solidFill>
                            <a:srgbClr val="FF0000"/>
                          </a:solidFill>
                        </a:rPr>
                        <a:t>сыл/-сел,           елҗем,һ.б.</a:t>
                      </a:r>
                      <a:endParaRPr lang="ru-RU" sz="1800" b="1" dirty="0">
                        <a:solidFill>
                          <a:srgbClr val="FF0000"/>
                        </a:solidFill>
                      </a:endParaRPr>
                    </a:p>
                  </a:txBody>
                  <a:tcPr marL="91447" marR="91447" marT="45721" marB="4572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211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кызыл</a:t>
                      </a:r>
                      <a:r>
                        <a:rPr lang="tt-RU" sz="2000" b="1" baseline="0" dirty="0" smtClean="0"/>
                        <a:t>  алма</a:t>
                      </a:r>
                      <a:endParaRPr lang="ru-RU" sz="2000" b="1" dirty="0"/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кызылрак</a:t>
                      </a:r>
                      <a:r>
                        <a:rPr lang="tt-RU" sz="2000" b="1" dirty="0" smtClean="0"/>
                        <a:t>  алма</a:t>
                      </a:r>
                      <a:endParaRPr lang="ru-RU" sz="2000" b="1" dirty="0"/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кып-кызыл  </a:t>
                      </a:r>
                      <a:r>
                        <a:rPr lang="tt-RU" sz="2000" b="1" dirty="0" smtClean="0"/>
                        <a:t>алма</a:t>
                      </a:r>
                      <a:endParaRPr lang="ru-RU" sz="2000" b="1" dirty="0"/>
                    </a:p>
                  </a:txBody>
                  <a:tcPr marL="91447" marR="91447" marT="45721" marB="45721"/>
                </a:tc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solidFill>
                            <a:srgbClr val="FF0000"/>
                          </a:solidFill>
                        </a:rPr>
                        <a:t>кызгылт</a:t>
                      </a:r>
                      <a:r>
                        <a:rPr lang="tt-RU" sz="2000" b="1" dirty="0" smtClean="0"/>
                        <a:t>  алма</a:t>
                      </a:r>
                      <a:endParaRPr lang="ru-RU" sz="2000" b="1" dirty="0"/>
                    </a:p>
                  </a:txBody>
                  <a:tcPr marL="91447" marR="91447" marT="45721" marB="4572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Зат  алмашлыклары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468313" y="1052513"/>
            <a:ext cx="8207375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</a:t>
            </a:r>
            <a:r>
              <a:rPr lang="tt-RU" altLang="ru-RU" sz="2000" b="1">
                <a:solidFill>
                  <a:srgbClr val="FF0000"/>
                </a:solidFill>
              </a:rPr>
              <a:t>Зат  алмашлыклары  </a:t>
            </a:r>
            <a:r>
              <a:rPr lang="tt-RU" altLang="ru-RU" sz="2000" b="1"/>
              <a:t>сөйләмдә  исемнәрне  алмаштыра.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                                 мин</a:t>
            </a:r>
          </a:p>
          <a:p>
            <a:pPr eaLnBrk="1" hangingPunct="1"/>
            <a:r>
              <a:rPr lang="tt-RU" altLang="ru-RU" sz="2000" b="1"/>
              <a:t>     1 нче   зат                         сөйләүче  үзе</a:t>
            </a:r>
          </a:p>
          <a:p>
            <a:pPr eaLnBrk="1" hangingPunct="1"/>
            <a:r>
              <a:rPr lang="tt-RU" altLang="ru-RU" sz="2000" b="1"/>
              <a:t>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без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/>
              <a:t>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син</a:t>
            </a:r>
          </a:p>
          <a:p>
            <a:pPr eaLnBrk="1" hangingPunct="1"/>
            <a:r>
              <a:rPr lang="tt-RU" altLang="ru-RU" sz="2000" b="1"/>
              <a:t>     2 нче   зат                           тыңлаучы,  әңгәмәдәш</a:t>
            </a:r>
          </a:p>
          <a:p>
            <a:pPr eaLnBrk="1" hangingPunct="1"/>
            <a:r>
              <a:rPr lang="tt-RU" altLang="ru-RU" sz="2000" b="1"/>
              <a:t> 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сез</a:t>
            </a:r>
          </a:p>
          <a:p>
            <a:pPr eaLnBrk="1" hangingPunct="1"/>
            <a:endParaRPr lang="tt-RU" altLang="ru-RU" sz="2000" b="1"/>
          </a:p>
          <a:p>
            <a:pPr eaLnBrk="1" hangingPunct="1"/>
            <a:endParaRPr lang="tt-RU" altLang="ru-RU" sz="2000" b="1"/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</a:rPr>
              <a:t>                                ул</a:t>
            </a:r>
          </a:p>
          <a:p>
            <a:pPr eaLnBrk="1" hangingPunct="1"/>
            <a:r>
              <a:rPr lang="tt-RU" altLang="ru-RU" sz="2000" b="1"/>
              <a:t>     3 нче  зат                             сөйләүдә  катнашмаучы</a:t>
            </a:r>
          </a:p>
          <a:p>
            <a:pPr eaLnBrk="1" hangingPunct="1"/>
            <a:r>
              <a:rPr lang="tt-RU" altLang="ru-RU" sz="2000" b="1"/>
              <a:t>                                </a:t>
            </a:r>
            <a:r>
              <a:rPr lang="tt-RU" altLang="ru-RU" sz="2000" b="1">
                <a:solidFill>
                  <a:srgbClr val="FF0000"/>
                </a:solidFill>
              </a:rPr>
              <a:t>алар</a:t>
            </a:r>
            <a:r>
              <a:rPr lang="tt-RU" altLang="ru-RU" sz="2000" b="1"/>
              <a:t>       </a:t>
            </a:r>
            <a:endParaRPr lang="ru-RU" altLang="ru-RU" sz="2000" b="1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2195513" y="2205038"/>
            <a:ext cx="576262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124075" y="2565400"/>
            <a:ext cx="64770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419475" y="2205038"/>
            <a:ext cx="576263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348038" y="2636838"/>
            <a:ext cx="576262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051050" y="3429000"/>
            <a:ext cx="720725" cy="287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124075" y="3860800"/>
            <a:ext cx="64770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348038" y="3429000"/>
            <a:ext cx="64770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348038" y="3789363"/>
            <a:ext cx="64770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2124075" y="5013325"/>
            <a:ext cx="576263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2051050" y="5373688"/>
            <a:ext cx="649288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132138" y="4941888"/>
            <a:ext cx="1008062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V="1">
            <a:off x="3492500" y="5373688"/>
            <a:ext cx="647700" cy="142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000" name="Picture 3" descr="D:\Users\Администратор\Documents\Мои результаты сканирования\2012-02 (Фев)\сканирование0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1844675"/>
            <a:ext cx="1655762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1" name="Picture 4" descr="D:\Users\Администратор\Documents\Мои результаты сканирования\2012-02 (Фев)\сканирование0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3141663"/>
            <a:ext cx="1512888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002" name="Picture 5" descr="D:\Users\Администратор\Documents\Мои результаты сканирования\2012-02 (Фев)\сканирование00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941888"/>
            <a:ext cx="161290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latin typeface="Microsoft Sans Serif" pitchFamily="34" charset="0"/>
                <a:cs typeface="Microsoft Sans Serif" pitchFamily="34" charset="0"/>
              </a:rPr>
              <a:t>Зат  алмашлыкларының</a:t>
            </a:r>
            <a:r>
              <a:rPr lang="tt-RU" altLang="ru-RU" sz="3200" b="1" smtClean="0">
                <a:latin typeface="Microsoft Sans Serif" pitchFamily="34" charset="0"/>
                <a:cs typeface="Microsoft Sans Serif" pitchFamily="34" charset="0"/>
              </a:rPr>
              <a:t> килеш  белән  төрләнеше</a:t>
            </a:r>
            <a:endParaRPr lang="ru-RU" altLang="ru-RU" sz="32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0825" y="1125538"/>
          <a:ext cx="8569325" cy="57324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5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7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333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66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478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424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19095">
                <a:tc rowSpan="2"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Килешләр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/>
                        <a:t>      1 нче зат</a:t>
                      </a:r>
                      <a:endParaRPr lang="ru-RU" sz="2000" b="1" dirty="0"/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/>
                        <a:t>      2нче  зат</a:t>
                      </a:r>
                      <a:endParaRPr lang="ru-RU" sz="2000" b="1" dirty="0"/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tt-RU" sz="2000" b="1" dirty="0" smtClean="0"/>
                        <a:t>       3 нче зат</a:t>
                      </a:r>
                    </a:p>
                    <a:p>
                      <a:endParaRPr lang="ru-RU" sz="2000" b="1" dirty="0"/>
                    </a:p>
                  </a:txBody>
                  <a:tcPr marL="91437" marR="91437" marT="45714" marB="45714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1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күплек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күплек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берлек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күплек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6880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Баш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килеш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   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ул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алар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6880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Иялек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ем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ың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ның</a:t>
                      </a:r>
                    </a:p>
                    <a:p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61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Юнәлеш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миң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сиң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аң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га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961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Төшем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безне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не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ны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61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Чыгыш</a:t>
                      </a:r>
                      <a:r>
                        <a:rPr lang="tt-RU" sz="20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нан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дан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96107">
                <a:tc>
                  <a:txBody>
                    <a:bodyPr/>
                    <a:lstStyle/>
                    <a:p>
                      <a:r>
                        <a:rPr lang="tt-RU" sz="20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Урын –вакыт  килеше</a:t>
                      </a:r>
                      <a:endParaRPr lang="ru-RU" sz="20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без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син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сез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дә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ан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алар</a:t>
                      </a:r>
                      <a:r>
                        <a:rPr lang="tt-RU" sz="1800" b="1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да</a:t>
                      </a:r>
                      <a:endParaRPr lang="ru-RU" sz="1800" b="1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7" marR="91437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Бәйлекләр  һәм  бәйлек  сүзләр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4035" name="TextBox 3"/>
          <p:cNvSpPr txBox="1">
            <a:spLocks noChangeArrowheads="1"/>
          </p:cNvSpPr>
          <p:nvPr/>
        </p:nvSpPr>
        <p:spPr bwMode="auto">
          <a:xfrm>
            <a:off x="539750" y="1196975"/>
            <a:ext cx="8208963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Бәйлекләр-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җөмләдә  сүзләрне  бер – берсенә 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   бәйләр  өчен   хезмәт  итә.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Аларның мәг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нәсен  аңлатып  булмый,  алар,     кушымчалар  кебек,  үзләреннән  алда  килгән  сүз   белән  тыгыз бәйләнештә  карала: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яшәр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өчен,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нурлары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белән,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тәпиләр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аша</a:t>
            </a:r>
          </a:p>
          <a:p>
            <a:pPr eaLnBrk="1" hangingPunct="1"/>
            <a:endParaRPr lang="tt-RU" altLang="ru-RU" sz="24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 sz="24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Бәйлек  сүзләр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дә  сүзләрне  үзара  бәйләү  өчен  кулланылалар.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(су) астына, ( су) астыннан, (су) астында –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                               бәйлек   сүзләр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/>
          <p:cNvSpPr txBox="1">
            <a:spLocks noChangeArrowheads="1"/>
          </p:cNvSpPr>
          <p:nvPr/>
        </p:nvSpPr>
        <p:spPr bwMode="auto">
          <a:xfrm>
            <a:off x="827088" y="476250"/>
            <a:ext cx="7688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3600" b="1"/>
              <a:t>Сузык  авазлар  һәм  хәрефләр</a:t>
            </a:r>
            <a:endParaRPr lang="ru-RU" altLang="ru-RU" sz="3600" b="1"/>
          </a:p>
        </p:txBody>
      </p:sp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250825" y="1557338"/>
            <a:ext cx="8642350" cy="22463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/>
              <a:t>Татар телендә  </a:t>
            </a:r>
            <a:r>
              <a:rPr lang="tt-RU" altLang="ru-RU" sz="2800" b="1">
                <a:solidFill>
                  <a:srgbClr val="FF0000"/>
                </a:solidFill>
              </a:rPr>
              <a:t>12  сузык  аваз   </a:t>
            </a:r>
            <a:r>
              <a:rPr lang="tt-RU" altLang="ru-RU" sz="2800" b="1"/>
              <a:t>бар.</a:t>
            </a:r>
          </a:p>
          <a:p>
            <a:pPr eaLnBrk="1" hangingPunct="1"/>
            <a:r>
              <a:rPr lang="tt-RU" altLang="ru-RU" sz="2800" b="1">
                <a:solidFill>
                  <a:srgbClr val="FF0000"/>
                </a:solidFill>
              </a:rPr>
              <a:t>Калын  сузык  авазлар :</a:t>
            </a:r>
            <a:r>
              <a:rPr lang="tt-RU" altLang="ru-RU" sz="2800" b="1"/>
              <a:t> </a:t>
            </a:r>
            <a:r>
              <a:rPr lang="en-US" altLang="ru-RU" sz="2800" b="1"/>
              <a:t>[</a:t>
            </a:r>
            <a:r>
              <a:rPr lang="tt-RU" altLang="ru-RU" sz="2800" b="1"/>
              <a:t>а 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[</a:t>
            </a:r>
            <a:r>
              <a:rPr lang="tt-RU" altLang="ru-RU" sz="2800" b="1"/>
              <a:t>о</a:t>
            </a:r>
            <a:r>
              <a:rPr lang="en-US" altLang="ru-RU" sz="2800" b="1"/>
              <a:t>]</a:t>
            </a:r>
            <a:r>
              <a:rPr lang="tt-RU" altLang="ru-RU" sz="2800" b="1"/>
              <a:t>   </a:t>
            </a:r>
            <a:r>
              <a:rPr lang="en-US" altLang="ru-RU" sz="2800" b="1"/>
              <a:t>[</a:t>
            </a:r>
            <a:r>
              <a:rPr lang="tt-RU" altLang="ru-RU" sz="2800" b="1"/>
              <a:t>у</a:t>
            </a:r>
            <a:r>
              <a:rPr lang="en-US" altLang="ru-RU" sz="2800" b="1"/>
              <a:t>]</a:t>
            </a:r>
            <a:r>
              <a:rPr lang="tt-RU" altLang="ru-RU" sz="2800" b="1"/>
              <a:t> </a:t>
            </a:r>
            <a:r>
              <a:rPr lang="en-US" altLang="ru-RU" sz="2800" b="1"/>
              <a:t>[</a:t>
            </a:r>
            <a:r>
              <a:rPr lang="tt-RU" altLang="ru-RU" sz="2800" b="1"/>
              <a:t> ы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 [</a:t>
            </a:r>
            <a:r>
              <a:rPr lang="tt-RU" altLang="ru-RU" sz="2800" b="1"/>
              <a:t>ы</a:t>
            </a:r>
            <a:r>
              <a:rPr lang="en-US" altLang="ru-RU" sz="2800" b="1"/>
              <a:t>]</a:t>
            </a:r>
            <a:r>
              <a:rPr lang="tt-RU" altLang="ru-RU" sz="2800" b="1"/>
              <a:t> </a:t>
            </a:r>
            <a:r>
              <a:rPr lang="en-US" altLang="ru-RU" sz="2800" b="1"/>
              <a:t>[</a:t>
            </a:r>
            <a:r>
              <a:rPr lang="tt-RU" altLang="ru-RU" sz="2800" b="1"/>
              <a:t>о</a:t>
            </a:r>
            <a:r>
              <a:rPr lang="en-US" altLang="ru-RU" sz="2800" b="1"/>
              <a:t>]</a:t>
            </a:r>
          </a:p>
          <a:p>
            <a:pPr eaLnBrk="1" hangingPunct="1"/>
            <a:endParaRPr lang="tt-RU" altLang="ru-RU" sz="2800" b="1"/>
          </a:p>
          <a:p>
            <a:pPr eaLnBrk="1" hangingPunct="1"/>
            <a:r>
              <a:rPr lang="tt-RU" altLang="ru-RU" sz="2800" b="1">
                <a:solidFill>
                  <a:srgbClr val="FF0000"/>
                </a:solidFill>
              </a:rPr>
              <a:t>Нечкә   сузык  авазлар : </a:t>
            </a:r>
            <a:r>
              <a:rPr lang="en-US" altLang="ru-RU" sz="2800" b="1"/>
              <a:t>[</a:t>
            </a:r>
            <a:r>
              <a:rPr lang="tt-RU" altLang="ru-RU" sz="2800" b="1"/>
              <a:t>ә 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[</a:t>
            </a:r>
            <a:r>
              <a:rPr lang="tt-RU" altLang="ru-RU" sz="2800" b="1"/>
              <a:t>ө 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[</a:t>
            </a:r>
            <a:r>
              <a:rPr lang="tt-RU" altLang="ru-RU" sz="2800" b="1"/>
              <a:t>ү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[</a:t>
            </a:r>
            <a:r>
              <a:rPr lang="tt-RU" altLang="ru-RU" sz="2800" b="1"/>
              <a:t>э</a:t>
            </a:r>
            <a:r>
              <a:rPr lang="en-US" altLang="ru-RU" sz="2800" b="1"/>
              <a:t>]</a:t>
            </a:r>
            <a:r>
              <a:rPr lang="tt-RU" altLang="ru-RU" sz="2800" b="1"/>
              <a:t>  </a:t>
            </a:r>
            <a:r>
              <a:rPr lang="en-US" altLang="ru-RU" sz="2800" b="1"/>
              <a:t>   [</a:t>
            </a:r>
            <a:r>
              <a:rPr lang="tt-RU" altLang="ru-RU" sz="2800" b="1"/>
              <a:t>э</a:t>
            </a:r>
            <a:r>
              <a:rPr lang="en-US" altLang="ru-RU" sz="2800" b="1"/>
              <a:t>]</a:t>
            </a:r>
            <a:r>
              <a:rPr lang="tt-RU" altLang="ru-RU" sz="2800" b="1"/>
              <a:t> </a:t>
            </a:r>
            <a:r>
              <a:rPr lang="en-US" altLang="ru-RU" sz="2800" b="1"/>
              <a:t>[</a:t>
            </a:r>
            <a:r>
              <a:rPr lang="tt-RU" altLang="ru-RU" sz="2800" b="1"/>
              <a:t>и</a:t>
            </a:r>
            <a:r>
              <a:rPr lang="en-US" altLang="ru-RU" sz="2800" b="1"/>
              <a:t>]</a:t>
            </a:r>
          </a:p>
          <a:p>
            <a:pPr eaLnBrk="1" hangingPunct="1"/>
            <a:endParaRPr lang="ru-RU" altLang="ru-RU" sz="2800" b="1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8459788" y="2205038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7" name="TextBox 53"/>
          <p:cNvSpPr txBox="1">
            <a:spLocks noChangeArrowheads="1"/>
          </p:cNvSpPr>
          <p:nvPr/>
        </p:nvSpPr>
        <p:spPr bwMode="auto">
          <a:xfrm>
            <a:off x="5435600" y="3357563"/>
            <a:ext cx="12969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парлы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8198" name="TextBox 54"/>
          <p:cNvSpPr txBox="1">
            <a:spLocks noChangeArrowheads="1"/>
          </p:cNvSpPr>
          <p:nvPr/>
        </p:nvSpPr>
        <p:spPr bwMode="auto">
          <a:xfrm>
            <a:off x="7740650" y="3357563"/>
            <a:ext cx="10985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solidFill>
                  <a:srgbClr val="FF0000"/>
                </a:solidFill>
              </a:rPr>
              <a:t>парсыз</a:t>
            </a:r>
            <a:endParaRPr lang="ru-RU" altLang="ru-RU" b="1">
              <a:solidFill>
                <a:srgbClr val="FF0000"/>
              </a:solidFill>
            </a:endParaRPr>
          </a:p>
        </p:txBody>
      </p:sp>
      <p:sp>
        <p:nvSpPr>
          <p:cNvPr id="8199" name="TextBox 73"/>
          <p:cNvSpPr txBox="1">
            <a:spLocks noChangeArrowheads="1"/>
          </p:cNvSpPr>
          <p:nvPr/>
        </p:nvSpPr>
        <p:spPr bwMode="auto">
          <a:xfrm>
            <a:off x="395288" y="4005263"/>
            <a:ext cx="84248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b="1"/>
              <a:t>[</a:t>
            </a:r>
            <a:r>
              <a:rPr lang="tt-RU" altLang="ru-RU" b="1"/>
              <a:t>ы</a:t>
            </a:r>
            <a:r>
              <a:rPr lang="en-US" altLang="ru-RU" b="1"/>
              <a:t>]</a:t>
            </a:r>
            <a:r>
              <a:rPr lang="tt-RU" altLang="ru-RU" b="1"/>
              <a:t>, </a:t>
            </a:r>
            <a:r>
              <a:rPr lang="en-US" altLang="ru-RU" b="1"/>
              <a:t>[</a:t>
            </a:r>
            <a:r>
              <a:rPr lang="tt-RU" altLang="ru-RU" b="1"/>
              <a:t>э</a:t>
            </a:r>
            <a:r>
              <a:rPr lang="en-US" altLang="ru-RU" b="1"/>
              <a:t>]</a:t>
            </a:r>
            <a:r>
              <a:rPr lang="tt-RU" altLang="ru-RU" b="1"/>
              <a:t>, </a:t>
            </a:r>
            <a:r>
              <a:rPr lang="en-US" altLang="ru-RU" b="1"/>
              <a:t>[</a:t>
            </a:r>
            <a:r>
              <a:rPr lang="tt-RU" altLang="ru-RU" b="1"/>
              <a:t>о</a:t>
            </a:r>
            <a:r>
              <a:rPr lang="en-US" altLang="ru-RU" b="1"/>
              <a:t>]</a:t>
            </a:r>
            <a:r>
              <a:rPr lang="tt-RU" altLang="ru-RU" b="1"/>
              <a:t>  авазлары  рус  теленнән кергән  сүзләрдә генә  кулланыла</a:t>
            </a:r>
            <a:endParaRPr lang="ru-RU" altLang="ru-RU" b="1"/>
          </a:p>
        </p:txBody>
      </p:sp>
      <p:sp>
        <p:nvSpPr>
          <p:cNvPr id="8200" name="TextBox 81"/>
          <p:cNvSpPr txBox="1">
            <a:spLocks noChangeArrowheads="1"/>
          </p:cNvSpPr>
          <p:nvPr/>
        </p:nvSpPr>
        <p:spPr bwMode="auto">
          <a:xfrm>
            <a:off x="1979613" y="4365625"/>
            <a:ext cx="51133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000" b="1"/>
              <a:t>[</a:t>
            </a:r>
            <a:r>
              <a:rPr lang="tt-RU" altLang="ru-RU" sz="2000" b="1"/>
              <a:t>пос</a:t>
            </a:r>
            <a:r>
              <a:rPr lang="tt-RU" altLang="ru-RU" sz="2000" b="1" u="sng"/>
              <a:t>ы</a:t>
            </a:r>
            <a:r>
              <a:rPr lang="tt-RU" altLang="ru-RU" sz="2000" b="1"/>
              <a:t>лка</a:t>
            </a:r>
            <a:r>
              <a:rPr lang="en-US" altLang="ru-RU" sz="2000" b="1"/>
              <a:t>]</a:t>
            </a:r>
            <a:r>
              <a:rPr lang="tt-RU" altLang="ru-RU" sz="2000" b="1"/>
              <a:t>         </a:t>
            </a:r>
            <a:r>
              <a:rPr lang="en-US" altLang="ru-RU" sz="2000" b="1"/>
              <a:t>[</a:t>
            </a:r>
            <a:r>
              <a:rPr lang="tt-RU" altLang="ru-RU" sz="2000" b="1" u="sng"/>
              <a:t>э</a:t>
            </a:r>
            <a:r>
              <a:rPr lang="tt-RU" altLang="ru-RU" sz="2000" b="1"/>
              <a:t>кран</a:t>
            </a:r>
            <a:r>
              <a:rPr lang="en-US" altLang="ru-RU" sz="2000" b="1"/>
              <a:t>]</a:t>
            </a:r>
            <a:r>
              <a:rPr lang="tt-RU" altLang="ru-RU" sz="2000" b="1"/>
              <a:t>            </a:t>
            </a:r>
            <a:r>
              <a:rPr lang="en-US" altLang="ru-RU" sz="2000" b="1"/>
              <a:t>[</a:t>
            </a:r>
            <a:r>
              <a:rPr lang="tt-RU" altLang="ru-RU" sz="2000" b="1"/>
              <a:t> кин</a:t>
            </a:r>
            <a:r>
              <a:rPr lang="tt-RU" altLang="ru-RU" sz="2000" b="1" u="sng"/>
              <a:t>о</a:t>
            </a:r>
            <a:r>
              <a:rPr lang="en-US" altLang="ru-RU" sz="2000" b="1"/>
              <a:t>]</a:t>
            </a:r>
            <a:endParaRPr lang="ru-RU" altLang="ru-RU" sz="2000" b="1"/>
          </a:p>
        </p:txBody>
      </p:sp>
      <p:sp>
        <p:nvSpPr>
          <p:cNvPr id="8201" name="TextBox 82"/>
          <p:cNvSpPr txBox="1">
            <a:spLocks noChangeArrowheads="1"/>
          </p:cNvSpPr>
          <p:nvPr/>
        </p:nvSpPr>
        <p:spPr bwMode="auto">
          <a:xfrm>
            <a:off x="827088" y="4868863"/>
            <a:ext cx="71294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                Сузык  авазлар  </a:t>
            </a:r>
            <a:r>
              <a:rPr lang="tt-RU" altLang="ru-RU" b="1">
                <a:solidFill>
                  <a:srgbClr val="FF0000"/>
                </a:solidFill>
              </a:rPr>
              <a:t>тавыштан  гына  </a:t>
            </a:r>
            <a:r>
              <a:rPr lang="tt-RU" altLang="ru-RU" b="1"/>
              <a:t>торалар.</a:t>
            </a:r>
            <a:endParaRPr lang="ru-RU" altLang="ru-RU" b="1"/>
          </a:p>
        </p:txBody>
      </p:sp>
      <p:sp>
        <p:nvSpPr>
          <p:cNvPr id="8202" name="TextBox 83"/>
          <p:cNvSpPr txBox="1">
            <a:spLocks noChangeArrowheads="1"/>
          </p:cNvSpPr>
          <p:nvPr/>
        </p:nvSpPr>
        <p:spPr bwMode="auto">
          <a:xfrm>
            <a:off x="1979613" y="5300663"/>
            <a:ext cx="56880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/>
              <a:t>А - а - а!    У - у - у!      Ы – ы –ы!       О – о - о!</a:t>
            </a:r>
          </a:p>
          <a:p>
            <a:pPr eaLnBrk="1" hangingPunct="1"/>
            <a:r>
              <a:rPr lang="tt-RU" altLang="ru-RU" b="1"/>
              <a:t>Ә - ә - ә!    Ү  ү - ү!       Э  - э – э !        Ө – ө – ө!</a:t>
            </a:r>
            <a:endParaRPr lang="ru-RU" altLang="ru-RU" b="1"/>
          </a:p>
        </p:txBody>
      </p:sp>
      <p:sp>
        <p:nvSpPr>
          <p:cNvPr id="8203" name="TextBox 84"/>
          <p:cNvSpPr txBox="1">
            <a:spLocks noChangeArrowheads="1"/>
          </p:cNvSpPr>
          <p:nvPr/>
        </p:nvSpPr>
        <p:spPr bwMode="auto">
          <a:xfrm>
            <a:off x="250825" y="6308725"/>
            <a:ext cx="849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Сузык  авазлар  язуда   </a:t>
            </a:r>
            <a:r>
              <a:rPr lang="tt-RU" altLang="ru-RU">
                <a:solidFill>
                  <a:srgbClr val="FF0000"/>
                </a:solidFill>
              </a:rPr>
              <a:t>а, ә, о, ө, у, ү, ы, э, и </a:t>
            </a:r>
            <a:r>
              <a:rPr lang="tt-RU" altLang="ru-RU"/>
              <a:t>хәрефләре белән  белдерелә</a:t>
            </a:r>
            <a:endParaRPr lang="ru-RU" altLang="ru-RU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 flipV="1">
            <a:off x="1403350" y="407670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812088" y="213360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8388350" y="213360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812088" y="2997200"/>
            <a:ext cx="144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539750" y="407670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>
            <a:off x="1042988" y="4076700"/>
            <a:ext cx="144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4787900" y="3429000"/>
            <a:ext cx="223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V="1">
            <a:off x="4787900" y="3284538"/>
            <a:ext cx="0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 flipV="1">
            <a:off x="7019925" y="3284538"/>
            <a:ext cx="0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>
            <a:off x="7885113" y="3429000"/>
            <a:ext cx="6477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V="1">
            <a:off x="7885113" y="3284538"/>
            <a:ext cx="0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flipV="1">
            <a:off x="8532813" y="3284538"/>
            <a:ext cx="0" cy="1444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16" name="Ink 27"/>
          <p:cNvPicPr>
            <a:picLocks noRot="1" noChangeAspect="1" noEditPoints="1"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50" y="4040188"/>
            <a:ext cx="215900" cy="8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7" name="Ink 28"/>
          <p:cNvPicPr>
            <a:picLocks noRot="1" noChangeAspect="1" noEditPoints="1"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063" y="4071938"/>
            <a:ext cx="188912" cy="3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8" name="Ink 29"/>
          <p:cNvPicPr>
            <a:picLocks noRot="1" noChangeAspect="1" noEditPoints="1" noChangeArrowheads="1" noChangeShapeType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225" y="4040188"/>
            <a:ext cx="188913" cy="8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19" name="Ink 30"/>
          <p:cNvPicPr>
            <a:picLocks noRot="1" noChangeAspect="1" noEditPoints="1" noChangeArrowheads="1" noChangeShapeType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7788" y="4498975"/>
            <a:ext cx="206375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0" name="Ink 31"/>
          <p:cNvPicPr>
            <a:picLocks noRot="1" noChangeAspect="1" noEditPoints="1" noChangeArrowheads="1" noChangeShapeType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625" y="2959100"/>
            <a:ext cx="198438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1" name="Ink 32"/>
          <p:cNvPicPr>
            <a:picLocks noRot="1" noChangeAspect="1" noEditPoints="1" noChangeArrowheads="1" noChangeShapeType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700" y="2133600"/>
            <a:ext cx="242888" cy="2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2" name="Ink 33"/>
          <p:cNvPicPr>
            <a:picLocks noRot="1" noChangeAspect="1" noEditPoints="1" noChangeArrowheads="1" noChangeShapeType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8825" y="2092325"/>
            <a:ext cx="171450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3" name="Ink 34"/>
          <p:cNvPicPr>
            <a:picLocks noRot="1" noChangeAspect="1" noEditPoints="1" noChangeArrowheads="1" noChangeShapeType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513" y="4432300"/>
            <a:ext cx="127000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4" name="Ink 35"/>
          <p:cNvPicPr>
            <a:picLocks noRot="1" noChangeAspect="1" noEditPoints="1" noChangeArrowheads="1" noChangeShapeType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425" y="4432300"/>
            <a:ext cx="127000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5" name="Ink 36"/>
          <p:cNvPicPr>
            <a:picLocks noRot="1" noChangeAspect="1" noEditPoints="1" noChangeArrowheads="1" noChangeShapeType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2949575"/>
            <a:ext cx="223837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6" name="Ink 37"/>
          <p:cNvPicPr>
            <a:picLocks noRot="1" noChangeAspect="1" noEditPoints="1" noChangeArrowheads="1" noChangeShapeType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700" y="2124075"/>
            <a:ext cx="277813" cy="3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7" name="Ink 38"/>
          <p:cNvPicPr>
            <a:picLocks noRot="1" noChangeAspect="1" noEditPoints="1" noChangeArrowheads="1" noChangeShapeType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588" y="2101850"/>
            <a:ext cx="190500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28" name="Ink 39"/>
          <p:cNvPicPr>
            <a:picLocks noRot="1" noChangeAspect="1" noEditPoints="1" noChangeArrowheads="1" noChangeShapeType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63" y="4062413"/>
            <a:ext cx="196850" cy="4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87675" y="3068638"/>
            <a:ext cx="2663825" cy="3603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505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Кисәкчә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5060" name="TextBox 3"/>
          <p:cNvSpPr txBox="1">
            <a:spLocks noChangeArrowheads="1"/>
          </p:cNvSpPr>
          <p:nvPr/>
        </p:nvSpPr>
        <p:spPr bwMode="auto">
          <a:xfrm>
            <a:off x="395288" y="908050"/>
            <a:ext cx="835342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Кисәкчә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  сүзгә  мәг</a:t>
            </a:r>
            <a:r>
              <a:rPr lang="ru-RU" altLang="ru-RU" sz="2800" b="1">
                <a:latin typeface="Microsoft Sans Serif" pitchFamily="34" charset="0"/>
                <a:cs typeface="Microsoft Sans Serif" pitchFamily="34" charset="0"/>
              </a:rPr>
              <a:t>ън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ә  төсмере  бирә</a:t>
            </a:r>
          </a:p>
          <a:p>
            <a:pPr eaLnBrk="1" hangingPunct="1"/>
            <a:endParaRPr lang="tt-RU" altLang="ru-RU" sz="28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сөйли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ич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һич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кем        язган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дыр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өйрәндең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ме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ям</a:t>
            </a:r>
            <a:r>
              <a:rPr lang="ru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ь- 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яшел</a:t>
            </a:r>
          </a:p>
          <a:p>
            <a:pPr eaLnBrk="1" hangingPunct="1"/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раслау            кире кагу       икел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әнү          сорау                 көчәйтү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      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мәг</a:t>
            </a:r>
            <a:r>
              <a:rPr lang="ru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нә  төсмере</a:t>
            </a:r>
            <a:endParaRPr lang="ru-RU" altLang="ru-RU" sz="24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 flipV="1">
            <a:off x="1258888" y="2781300"/>
            <a:ext cx="3025775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 flipV="1">
            <a:off x="3132138" y="2708275"/>
            <a:ext cx="1152525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284663" y="2708275"/>
            <a:ext cx="0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284663" y="2708275"/>
            <a:ext cx="1295400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284663" y="2708275"/>
            <a:ext cx="3167062" cy="288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066" name="TextBox 15"/>
          <p:cNvSpPr txBox="1">
            <a:spLocks noChangeArrowheads="1"/>
          </p:cNvSpPr>
          <p:nvPr/>
        </p:nvSpPr>
        <p:spPr bwMode="auto">
          <a:xfrm>
            <a:off x="395288" y="3573463"/>
            <a:ext cx="8497887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Кисәкчә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я  сүз  алдыннан,  я  сүз  артыннан  килә</a:t>
            </a:r>
            <a:r>
              <a:rPr lang="tt-RU" altLang="ru-RU" sz="2800">
                <a:latin typeface="Microsoft Sans Serif" pitchFamily="34" charset="0"/>
                <a:cs typeface="Microsoft Sans Serif" pitchFamily="34" charset="0"/>
              </a:rPr>
              <a:t>.</a:t>
            </a:r>
          </a:p>
          <a:p>
            <a:pPr eaLnBrk="1" hangingPunct="1"/>
            <a:r>
              <a:rPr lang="tt-RU" altLang="ru-RU" sz="2800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1)</a:t>
            </a:r>
            <a:r>
              <a:rPr lang="tt-RU" altLang="ru-RU" sz="200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Аерым: </a:t>
            </a:r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бик  ягымлы, дөм  сукыр, син  генә,  торгач  ук, өйрәнгән   ич,  аңладым  лабаса,  бир  инде, барлы  да    һ.б.</a:t>
            </a:r>
          </a:p>
          <a:p>
            <a:pPr eaLnBrk="1" hangingPunct="1"/>
            <a:endParaRPr lang="tt-RU" altLang="ru-RU" sz="2000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  2)  </a:t>
            </a:r>
            <a:r>
              <a:rPr lang="tt-RU" altLang="ru-RU" sz="200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Кушылып:</a:t>
            </a:r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  һичнәрсә,  ашадыңмы, усалдыр, һичкайчан,  һичбер,</a:t>
            </a:r>
          </a:p>
          <a:p>
            <a:pPr eaLnBrk="1" hangingPunct="1"/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һичничек, йоклачы,  күрсәнә,  тордыңмыни  һ.б.</a:t>
            </a:r>
          </a:p>
          <a:p>
            <a:pPr eaLnBrk="1" hangingPunct="1"/>
            <a:endParaRPr lang="tt-RU" altLang="ru-RU" sz="2000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  3) </a:t>
            </a:r>
            <a:r>
              <a:rPr lang="tt-RU" altLang="ru-RU" sz="200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Сызыкча  аша:  </a:t>
            </a:r>
            <a:r>
              <a:rPr lang="tt-RU" altLang="ru-RU" sz="2000">
                <a:latin typeface="Microsoft Sans Serif" pitchFamily="34" charset="0"/>
                <a:cs typeface="Microsoft Sans Serif" pitchFamily="34" charset="0"/>
              </a:rPr>
              <a:t>чем-кара,  чуп-чуар,  яп-якты,  өр – яңа, кып-кызыл, һ.б.</a:t>
            </a:r>
            <a:endParaRPr lang="ru-RU" altLang="ru-RU" sz="2800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Сүз. Җөмлә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6083" name="TextBox 2"/>
          <p:cNvSpPr txBox="1">
            <a:spLocks noChangeArrowheads="1"/>
          </p:cNvSpPr>
          <p:nvPr/>
        </p:nvSpPr>
        <p:spPr bwMode="auto">
          <a:xfrm>
            <a:off x="395288" y="1125538"/>
            <a:ext cx="8015287" cy="261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Сүзләр: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элә,  җимлек, Марат, кош.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Бу  сүзләрне  тиешле  тәртипкә  куеп  һәм  үзгәртеп,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җөмләләр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төзеп  була.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1. Марат   кошларга  җимлек  элә.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2.Марат,  кошларга  җимлек  элдеңме?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3.Марат, кошларга  җимлек  эл!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6084" name="TextBox 3"/>
          <p:cNvSpPr txBox="1">
            <a:spLocks noChangeArrowheads="1"/>
          </p:cNvSpPr>
          <p:nvPr/>
        </p:nvSpPr>
        <p:spPr bwMode="auto">
          <a:xfrm>
            <a:off x="323850" y="4005263"/>
            <a:ext cx="922655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Җөмлә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сүзләрдән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төзелә.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Җөмлә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тәмамланган   уйны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белдерә.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Җөмлә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хәбәр  итә,  сорау  куя,  боера,  теләкне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белдерә.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Иң  кечкенә  җөмлә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бер  сүздән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тора:  Кыш.  Салкын.Иртә.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Җөмлә  төрләре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7107" name="TextBox 2"/>
          <p:cNvSpPr txBox="1">
            <a:spLocks noChangeArrowheads="1"/>
          </p:cNvSpPr>
          <p:nvPr/>
        </p:nvSpPr>
        <p:spPr bwMode="auto">
          <a:xfrm>
            <a:off x="1763713" y="16287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468313" y="911225"/>
            <a:ext cx="7986712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t-RU" altLang="ru-RU" b="1">
                <a:cs typeface="Times New Roman" pitchFamily="18" charset="0"/>
              </a:rPr>
              <a:t>Тыныч тавыш белән әйтелгән җөмлә ахырына нокта (.) куела. </a:t>
            </a:r>
            <a:endParaRPr lang="en-US" altLang="ru-RU" b="1">
              <a:cs typeface="Times New Roman" pitchFamily="18" charset="0"/>
            </a:endParaRPr>
          </a:p>
          <a:p>
            <a:r>
              <a:rPr lang="en-US" altLang="ru-RU" b="1">
                <a:cs typeface="Times New Roman" pitchFamily="18" charset="0"/>
              </a:rPr>
              <a:t>                              </a:t>
            </a:r>
            <a:r>
              <a:rPr lang="tt-RU" altLang="ru-RU" b="1">
                <a:solidFill>
                  <a:srgbClr val="FF0000"/>
                </a:solidFill>
                <a:cs typeface="Times New Roman" pitchFamily="18" charset="0"/>
              </a:rPr>
              <a:t>Мөнир урманнан кич кенә кайтты.</a:t>
            </a:r>
            <a:endParaRPr lang="en-US" altLang="ru-RU" b="1">
              <a:solidFill>
                <a:srgbClr val="FF0000"/>
              </a:solidFill>
              <a:cs typeface="Times New Roman" pitchFamily="18" charset="0"/>
            </a:endParaRPr>
          </a:p>
          <a:p>
            <a:endParaRPr lang="en-US" altLang="ru-RU">
              <a:cs typeface="Times New Roman" pitchFamily="18" charset="0"/>
            </a:endParaRPr>
          </a:p>
          <a:p>
            <a:endParaRPr lang="en-US" altLang="ru-RU" sz="1600"/>
          </a:p>
          <a:p>
            <a:endParaRPr lang="tt-RU" altLang="ru-RU" sz="1600"/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468313" y="2082800"/>
            <a:ext cx="8675687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t-RU" altLang="ru-RU" b="1">
                <a:cs typeface="Times New Roman" pitchFamily="18" charset="0"/>
              </a:rPr>
              <a:t>Сорауны эченә алган җөмлә ахырына сорау билгесе (?) куела. </a:t>
            </a:r>
            <a:endParaRPr lang="en-US" altLang="ru-RU" b="1">
              <a:cs typeface="Times New Roman" pitchFamily="18" charset="0"/>
            </a:endParaRPr>
          </a:p>
          <a:p>
            <a:r>
              <a:rPr lang="en-US" altLang="ru-RU" b="1">
                <a:cs typeface="Times New Roman" pitchFamily="18" charset="0"/>
              </a:rPr>
              <a:t>                                  </a:t>
            </a:r>
            <a:r>
              <a:rPr lang="tt-RU" altLang="ru-RU" b="1">
                <a:solidFill>
                  <a:srgbClr val="FF0000"/>
                </a:solidFill>
                <a:cs typeface="Times New Roman" pitchFamily="18" charset="0"/>
              </a:rPr>
              <a:t>-Кая бардың, Мөнир?</a:t>
            </a:r>
            <a:endParaRPr lang="en-US" altLang="ru-RU" b="1">
              <a:solidFill>
                <a:srgbClr val="FF0000"/>
              </a:solidFill>
              <a:cs typeface="Times New Roman" pitchFamily="18" charset="0"/>
            </a:endParaRPr>
          </a:p>
          <a:p>
            <a:endParaRPr lang="en-US" altLang="ru-RU" sz="1600"/>
          </a:p>
          <a:p>
            <a:endParaRPr lang="en-US" altLang="ru-RU" sz="1600"/>
          </a:p>
          <a:p>
            <a:endParaRPr lang="en-US" altLang="ru-RU" sz="1600"/>
          </a:p>
          <a:p>
            <a:endParaRPr lang="ru-RU" altLang="ru-RU" sz="900"/>
          </a:p>
          <a:p>
            <a:r>
              <a:rPr lang="tt-RU" altLang="ru-RU" sz="1600">
                <a:cs typeface="Times New Roman" pitchFamily="18" charset="0"/>
              </a:rPr>
              <a:t>  </a:t>
            </a:r>
            <a:endParaRPr lang="tt-RU" altLang="ru-RU"/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395288" y="3297238"/>
            <a:ext cx="85693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143000" algn="l"/>
              </a:tabLs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t-RU" altLang="ru-RU" b="1">
                <a:cs typeface="Times New Roman" pitchFamily="18" charset="0"/>
              </a:rPr>
              <a:t>Көчле тойгыны, өндәүне бел-дергән җөмлә ахырына өндәү билгесе (!) куела.</a:t>
            </a:r>
            <a:r>
              <a:rPr lang="en-US" altLang="ru-RU" b="1">
                <a:cs typeface="Times New Roman" pitchFamily="18" charset="0"/>
              </a:rPr>
              <a:t> </a:t>
            </a:r>
            <a:r>
              <a:rPr lang="tt-RU" altLang="ru-RU" b="1">
                <a:cs typeface="Times New Roman" pitchFamily="18" charset="0"/>
              </a:rPr>
              <a:t> Андый җөмлә күтәренке тавыш белән әйтелә. </a:t>
            </a:r>
            <a:endParaRPr lang="en-US" altLang="ru-RU" b="1">
              <a:cs typeface="Times New Roman" pitchFamily="18" charset="0"/>
            </a:endParaRPr>
          </a:p>
          <a:p>
            <a:r>
              <a:rPr lang="en-US" altLang="ru-RU" b="1">
                <a:cs typeface="Times New Roman" pitchFamily="18" charset="0"/>
              </a:rPr>
              <a:t>                             </a:t>
            </a:r>
            <a:r>
              <a:rPr lang="tt-RU" altLang="ru-RU" b="1">
                <a:solidFill>
                  <a:srgbClr val="FF0000"/>
                </a:solidFill>
                <a:cs typeface="Times New Roman" pitchFamily="18" charset="0"/>
              </a:rPr>
              <a:t>- Их, урман ямьле дә соң, әни!</a:t>
            </a:r>
            <a:endParaRPr lang="tt-RU" altLang="ru-RU" b="1">
              <a:solidFill>
                <a:srgbClr val="FF0000"/>
              </a:solidFill>
            </a:endParaRPr>
          </a:p>
        </p:txBody>
      </p:sp>
      <p:pic>
        <p:nvPicPr>
          <p:cNvPr id="47111" name="Picture 8" descr="http://im3-tub-ru.yandex.net/i?id=339559527-3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8500"/>
            <a:ext cx="2339975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Сүзтезмә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8131" name="TextBox 2"/>
          <p:cNvSpPr txBox="1">
            <a:spLocks noChangeArrowheads="1"/>
          </p:cNvSpPr>
          <p:nvPr/>
        </p:nvSpPr>
        <p:spPr bwMode="auto">
          <a:xfrm>
            <a:off x="323850" y="1052513"/>
            <a:ext cx="83327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Сүзтезмә-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предметларның, эш-хәрәкәтенең  мәг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нәсен 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төгәлрәк  итеп  атый.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Мәсәлән,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тау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– аерым  сүз, гомумән,  теләсә  нинди  тау              булырга  мөмкин;</a:t>
            </a:r>
          </a:p>
          <a:p>
            <a:pPr eaLnBrk="1" hangingPunct="1"/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биек  тау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– сүзтезмә, тауны  башка  таулардан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аерып  атый.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8132" name="TextBox 3"/>
          <p:cNvSpPr txBox="1">
            <a:spLocks noChangeArrowheads="1"/>
          </p:cNvSpPr>
          <p:nvPr/>
        </p:nvSpPr>
        <p:spPr bwMode="auto">
          <a:xfrm>
            <a:off x="468313" y="3500438"/>
            <a:ext cx="7534275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Сүзтезмә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ике  яки  берничә  мөстәкыйл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ь  с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үздән-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иярүче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һәм  и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яртүче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кисәкләрдән  тора.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Иярүче  сүз  ияртүче   сүзне  ачыклый.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Ияртүче  сүздән  иярүче  сүзгә  сорау  куела:</a:t>
            </a:r>
          </a:p>
          <a:p>
            <a:pPr eaLnBrk="1" hangingPunct="1"/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       нинди?                                            нәрсәне?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батыр      егет                               Ватанны      ярату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сыйфат      исем                                исем           фигыл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ь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195513" y="5661025"/>
            <a:ext cx="7207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195513" y="5661025"/>
            <a:ext cx="0" cy="1444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2916238" y="5661025"/>
            <a:ext cx="0" cy="14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651500" y="5661025"/>
            <a:ext cx="8651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651500" y="5661025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516688" y="5661025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16463" y="2133600"/>
            <a:ext cx="4176712" cy="14398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2133600"/>
            <a:ext cx="3959225" cy="14398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74638"/>
            <a:ext cx="8218487" cy="777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dirty="0" smtClean="0">
                <a:latin typeface="Microsoft Sans Serif" pitchFamily="34" charset="0"/>
                <a:cs typeface="Microsoft Sans Serif" pitchFamily="34" charset="0"/>
              </a:rPr>
              <a:t>Җөмләнең  баш  һәм  иярчен  кисәкләре</a:t>
            </a:r>
            <a:r>
              <a:rPr lang="tt-RU" sz="3600" dirty="0" smtClean="0">
                <a:latin typeface="Microsoft Sans Serif" pitchFamily="34" charset="0"/>
                <a:cs typeface="Microsoft Sans Serif" pitchFamily="34" charset="0"/>
              </a:rPr>
              <a:t>.</a:t>
            </a:r>
            <a:endParaRPr lang="ru-RU" sz="3600" dirty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9157" name="TextBox 2"/>
          <p:cNvSpPr txBox="1">
            <a:spLocks noChangeArrowheads="1"/>
          </p:cNvSpPr>
          <p:nvPr/>
        </p:nvSpPr>
        <p:spPr bwMode="auto">
          <a:xfrm>
            <a:off x="468313" y="1125538"/>
            <a:ext cx="79914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   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һәм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хәбәр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– җөмләнең  баш  кисәкләре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9158" name="TextBox 3"/>
          <p:cNvSpPr txBox="1">
            <a:spLocks noChangeArrowheads="1"/>
          </p:cNvSpPr>
          <p:nvPr/>
        </p:nvSpPr>
        <p:spPr bwMode="auto">
          <a:xfrm>
            <a:off x="539750" y="2205038"/>
            <a:ext cx="91281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эшне  үтәүчене  белдерә,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Хәбәр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ия  турында  хәбәр  итә              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кем?  нәрсә?                                   нишли?  нишләде?  нишләгән?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сорауларына  җавап  бирә</a:t>
            </a:r>
            <a:r>
              <a:rPr lang="tt-RU" altLang="ru-RU"/>
              <a:t>.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нишләр?  ул  нинди?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һ.б.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                                     сорауларга  җавап  бирә</a:t>
            </a:r>
            <a:r>
              <a:rPr lang="tt-RU" altLang="ru-RU"/>
              <a:t>.</a:t>
            </a:r>
            <a:endParaRPr lang="ru-RU" altLang="ru-RU"/>
          </a:p>
        </p:txBody>
      </p:sp>
      <p:sp>
        <p:nvSpPr>
          <p:cNvPr id="49159" name="TextBox 6"/>
          <p:cNvSpPr txBox="1">
            <a:spLocks noChangeArrowheads="1"/>
          </p:cNvSpPr>
          <p:nvPr/>
        </p:nvSpPr>
        <p:spPr bwMode="auto">
          <a:xfrm>
            <a:off x="611188" y="3789363"/>
            <a:ext cx="8164512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Баш  кисәкләрне  </a:t>
            </a:r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иярчен  кисәкләр  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ачыклый.</a:t>
            </a:r>
          </a:p>
          <a:p>
            <a:pPr eaLnBrk="1" hangingPunct="1"/>
            <a:r>
              <a:rPr lang="tt-RU" altLang="ru-RU" sz="28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Иярчен  кисәкләр  </a:t>
            </a:r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нинди?  ничек?  нәрсәне?</a:t>
            </a:r>
          </a:p>
          <a:p>
            <a:pPr eaLnBrk="1" hangingPunct="1"/>
            <a:r>
              <a:rPr lang="tt-RU" altLang="ru-RU" sz="2800" b="1">
                <a:latin typeface="Microsoft Sans Serif" pitchFamily="34" charset="0"/>
                <a:cs typeface="Microsoft Sans Serif" pitchFamily="34" charset="0"/>
              </a:rPr>
              <a:t> кайчан? һ.б сорауларга  җавап  бирә.</a:t>
            </a:r>
            <a:endParaRPr lang="ru-RU" altLang="ru-RU" sz="28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49160" name="TextBox 7"/>
          <p:cNvSpPr txBox="1">
            <a:spLocks noChangeArrowheads="1"/>
          </p:cNvSpPr>
          <p:nvPr/>
        </p:nvSpPr>
        <p:spPr bwMode="auto">
          <a:xfrm>
            <a:off x="1403350" y="5300663"/>
            <a:ext cx="4464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</a:t>
            </a:r>
            <a:endParaRPr lang="ru-RU" altLang="ru-RU"/>
          </a:p>
        </p:txBody>
      </p:sp>
      <p:sp>
        <p:nvSpPr>
          <p:cNvPr id="49161" name="TextBox 8"/>
          <p:cNvSpPr txBox="1">
            <a:spLocks noChangeArrowheads="1"/>
          </p:cNvSpPr>
          <p:nvPr/>
        </p:nvSpPr>
        <p:spPr bwMode="auto">
          <a:xfrm>
            <a:off x="755650" y="5229225"/>
            <a:ext cx="71294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                                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Кайда?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                   Нинди?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Урамда  җылы  яңгыр   ява.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3203575" y="5661025"/>
            <a:ext cx="223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132138" y="5661025"/>
            <a:ext cx="0" cy="863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435600" y="5661025"/>
            <a:ext cx="0" cy="792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924300" y="6308725"/>
            <a:ext cx="86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3924300" y="6308725"/>
            <a:ext cx="0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787900" y="6308725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708400" y="2276475"/>
            <a:ext cx="1584325" cy="57626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017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Текст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0180" name="TextBox 2"/>
          <p:cNvSpPr txBox="1">
            <a:spLocks noChangeArrowheads="1"/>
          </p:cNvSpPr>
          <p:nvPr/>
        </p:nvSpPr>
        <p:spPr bwMode="auto">
          <a:xfrm>
            <a:off x="250825" y="1484313"/>
            <a:ext cx="8523288" cy="129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Роман    Хикәя    Әкият     Мәзәк   Шигыр</a:t>
            </a:r>
            <a:r>
              <a:rPr lang="ru-RU" altLang="ru-RU"/>
              <a:t>ь    Диктант    Сочинение    Укучыны</a:t>
            </a:r>
            <a:r>
              <a:rPr lang="tt-RU" altLang="ru-RU"/>
              <a:t>ң</a:t>
            </a:r>
          </a:p>
          <a:p>
            <a:pPr eaLnBrk="1" hangingPunct="1"/>
            <a:r>
              <a:rPr lang="tt-RU" altLang="ru-RU"/>
              <a:t>                                                                                                                     җавабы</a:t>
            </a:r>
          </a:p>
          <a:p>
            <a:pPr eaLnBrk="1" hangingPunct="1"/>
            <a:endParaRPr lang="tt-RU" altLang="ru-RU"/>
          </a:p>
          <a:p>
            <a:pPr eaLnBrk="1" hangingPunct="1"/>
            <a:r>
              <a:rPr lang="tt-RU" altLang="ru-RU" sz="240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          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Текст</a:t>
            </a:r>
            <a:endParaRPr lang="ru-RU" altLang="ru-RU" sz="2400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500563" y="1773238"/>
            <a:ext cx="0" cy="3603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276600" y="1773238"/>
            <a:ext cx="719138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932363" y="1844675"/>
            <a:ext cx="503237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2484438" y="1773238"/>
            <a:ext cx="1439862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5003800" y="1844675"/>
            <a:ext cx="1439863" cy="360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547813" y="1773238"/>
            <a:ext cx="2376487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55650" y="1773238"/>
            <a:ext cx="3095625" cy="431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5003800" y="1989138"/>
            <a:ext cx="2663825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89" name="TextBox 20"/>
          <p:cNvSpPr txBox="1">
            <a:spLocks noChangeArrowheads="1"/>
          </p:cNvSpPr>
          <p:nvPr/>
        </p:nvSpPr>
        <p:spPr bwMode="auto">
          <a:xfrm>
            <a:off x="250825" y="3284538"/>
            <a:ext cx="83947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dirty="0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400" b="1" dirty="0">
                <a:latin typeface="Microsoft Sans Serif" pitchFamily="34" charset="0"/>
                <a:cs typeface="Microsoft Sans Serif" pitchFamily="34" charset="0"/>
              </a:rPr>
              <a:t>Текст,  гадәттә,  өч  өлештән  тора:  </a:t>
            </a:r>
            <a:r>
              <a:rPr lang="tt-RU" altLang="ru-RU" sz="2400" b="1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башлам  өлеше</a:t>
            </a:r>
          </a:p>
          <a:p>
            <a:pPr eaLnBrk="1" hangingPunct="1"/>
            <a:r>
              <a:rPr lang="tt-RU" altLang="ru-RU" sz="2400" b="1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                                төп  өлеш</a:t>
            </a:r>
          </a:p>
          <a:p>
            <a:pPr eaLnBrk="1" hangingPunct="1"/>
            <a:r>
              <a:rPr lang="tt-RU" altLang="ru-RU" sz="2400" b="1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                                </a:t>
            </a:r>
            <a:r>
              <a:rPr lang="tt-RU" altLang="ru-RU" sz="2400" b="1" dirty="0" smtClean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ахыргы  </a:t>
            </a:r>
            <a:r>
              <a:rPr lang="tt-RU" altLang="ru-RU" sz="2400" b="1" dirty="0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өлеше</a:t>
            </a:r>
            <a:endParaRPr lang="ru-RU" altLang="ru-RU" sz="2400" b="1" dirty="0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50190" name="TextBox 21"/>
          <p:cNvSpPr txBox="1">
            <a:spLocks noChangeArrowheads="1"/>
          </p:cNvSpPr>
          <p:nvPr/>
        </p:nvSpPr>
        <p:spPr bwMode="auto">
          <a:xfrm>
            <a:off x="323850" y="4797425"/>
            <a:ext cx="84963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Эчтәлеге  һәм  төзелеше  ягыннан  бербөтен  булып  оешкан  тоташ  сөйләм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текст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дип  атала.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Текстта  һәр  җөмлә  үзеннән  алда  килгән  җөмләдәге  фикерне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                дәвам  итә.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Тема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– текстның  төп  эчтәлеге. Ул  текстның  исемендә  күренә.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Текстның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төп  фикере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– авторның  текстта  әйтергә  теләгән  сүзе.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50191" name="Picture 16" descr="http://im0-tub-ru.yandex.net/i?id=12932027-25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0"/>
            <a:ext cx="1871663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О  хәрефе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79388" y="1052513"/>
            <a:ext cx="8785225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 хәрефе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татар  телендә  сүзнең  беренче  иҗегендә  генә  языла: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      ор – лык,  йол – дыз,  тор – мыш.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Рус  сүзләрендә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о  хәрефе  төрле  иҗекләрдә  языла: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ки – но,  па – ро – воз,  про – жек – тор.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Татар  сүзләренең  беренче  иҗегендә  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en-US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авазы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булганда,  икенче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иҗектәге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ы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авазы “о” лаштырып  әйтелә: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языла – болын,   әйтелә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болон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.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971550" y="4005263"/>
            <a:ext cx="741680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                    </a:t>
            </a:r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 яз!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б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лын                           гер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й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б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лыт                            метр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й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лдыз                          кин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й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кы                              пар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д</a:t>
            </a:r>
          </a:p>
          <a:p>
            <a:pPr eaLnBrk="1" hangingPunct="1"/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        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рлык                            эшел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н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     т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рмыш                         м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т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р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9221" name="Picture 6" descr="http://im5-tub-ru.yandex.net/i?id=156742266-54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3933825"/>
            <a:ext cx="2700337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06438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Ө хәрефе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468313" y="1052513"/>
            <a:ext cx="82804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  хәрефе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сүзнең  беренче  иҗегендә  генә   языла.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Сүзнең  беренче  иҗегендә </a:t>
            </a:r>
            <a:r>
              <a:rPr lang="en-US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en-US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sz="24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авазы 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килгәндә,  икенче  иҗектәге  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  [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э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]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авазы  “ ө” ләштереп  әйтелә.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языла – төрле,  әйтелә – 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төрлө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языла – дөрес ,  әйтелә – 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дөрөс</a:t>
            </a:r>
            <a:r>
              <a:rPr lang="en-US" altLang="ru-RU" sz="24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0244" name="TextBox 3"/>
          <p:cNvSpPr txBox="1">
            <a:spLocks noChangeArrowheads="1"/>
          </p:cNvSpPr>
          <p:nvPr/>
        </p:nvSpPr>
        <p:spPr bwMode="auto">
          <a:xfrm>
            <a:off x="539750" y="3789363"/>
            <a:ext cx="741680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     </a:t>
            </a:r>
            <a:r>
              <a:rPr lang="tt-RU" altLang="ru-RU" sz="24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Дөрес  яз!</a:t>
            </a:r>
          </a:p>
          <a:p>
            <a:pPr eaLnBrk="1" hangingPunct="1"/>
            <a:endParaRPr lang="tt-RU" altLang="ru-RU" sz="24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с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тле    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рле           б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ртек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к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ндез             с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лге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ркем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к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зге                й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зек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лке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к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лке               д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рес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зек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к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чле    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тен           т</a:t>
            </a:r>
            <a:r>
              <a:rPr lang="tt-RU" altLang="ru-RU" sz="2400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ө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зелеш</a:t>
            </a:r>
            <a:endParaRPr lang="ru-RU" altLang="ru-RU" sz="2400" b="1">
              <a:latin typeface="Microsoft Sans Serif" pitchFamily="34" charset="0"/>
              <a:cs typeface="Microsoft Sans Serif" pitchFamily="34" charset="0"/>
            </a:endParaRPr>
          </a:p>
        </p:txBody>
      </p:sp>
      <p:pic>
        <p:nvPicPr>
          <p:cNvPr id="10245" name="Picture 6" descr="http://im0-tub-ru.yandex.net/i?id=300360431-37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1979613" cy="220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Э,е  хәрефләре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763713" y="1557338"/>
            <a:ext cx="890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         </a:t>
            </a:r>
            <a:endParaRPr lang="ru-RU" altLang="ru-RU"/>
          </a:p>
        </p:txBody>
      </p:sp>
      <p:sp>
        <p:nvSpPr>
          <p:cNvPr id="11268" name="Rectangle 1"/>
          <p:cNvSpPr>
            <a:spLocks noChangeArrowheads="1"/>
          </p:cNvSpPr>
          <p:nvPr/>
        </p:nvSpPr>
        <p:spPr bwMode="auto">
          <a:xfrm>
            <a:off x="755650" y="1057275"/>
            <a:ext cx="76327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Язуда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авазын  белдерү  өчен,  сүз  башында –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хәрефе,  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башка  урыннарда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е  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хәрефе  языла: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                        эзле,  элекке, элемтәче </a:t>
            </a:r>
            <a:endParaRPr lang="ru-RU" altLang="ru-RU">
              <a:solidFill>
                <a:srgbClr val="FF0000"/>
              </a:solidFill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Э, е хәрефләре  нечкә  сузыкларны  күрсәтә.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Татар  теленең  үз  сүзләрендә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э, е  хәрефләре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кыскарак  әйтелә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торган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[э]</a:t>
            </a:r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  авазын  белдерәләр: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[эскэрт]  ,    [эшчэ]  ,     [кэшэ]  .</a:t>
            </a:r>
            <a:endParaRPr lang="ru-RU" altLang="ru-RU">
              <a:solidFill>
                <a:srgbClr val="FF0000"/>
              </a:solidFill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Рус  телендә   ул  сузыбрак  әйтелә  торган   [э]   авазын   белдерә: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r>
              <a:rPr lang="tt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эта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ж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,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эстафэта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 , 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элэктрон</a:t>
            </a:r>
            <a:r>
              <a:rPr lang="en-US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]</a:t>
            </a:r>
            <a:r>
              <a:rPr lang="ru-RU" altLang="ru-RU" b="1">
                <a:latin typeface="Microsoft Sans Serif" pitchFamily="34" charset="0"/>
                <a:ea typeface="Calibri" pitchFamily="34" charset="0"/>
                <a:cs typeface="Microsoft Sans Serif" pitchFamily="34" charset="0"/>
              </a:rPr>
              <a:t> .</a:t>
            </a:r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  <a:p>
            <a:endParaRPr lang="ru-RU" altLang="ru-RU">
              <a:latin typeface="Microsoft Sans Serif" pitchFamily="34" charset="0"/>
              <a:ea typeface="Calibri" pitchFamily="34" charset="0"/>
              <a:cs typeface="Microsoft Sans Serif" pitchFamily="34" charset="0"/>
            </a:endParaRP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1331913" y="3860800"/>
            <a:ext cx="4248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                      Истә   калдыр!</a:t>
            </a:r>
            <a:endParaRPr lang="ru-RU" altLang="ru-RU" sz="2000" b="1">
              <a:solidFill>
                <a:srgbClr val="0070C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4213" y="4365625"/>
          <a:ext cx="7920036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40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00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400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9736"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</a:t>
                      </a:r>
                      <a:r>
                        <a:rPr lang="tt-RU" sz="1800" b="1" baseline="0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сүз  башында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сүз  уртасында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r>
                        <a:rPr lang="tt-RU" sz="1800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сүз  ахырында</a:t>
                      </a:r>
                      <a:endParaRPr lang="ru-RU" sz="1800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ш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з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л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т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э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элг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ч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эр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мч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эр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мтә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эл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к</a:t>
                      </a:r>
                      <a:endParaRPr lang="ru-RU" b="1" dirty="0"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tc>
                  <a:txBody>
                    <a:bodyPr/>
                    <a:lstStyle/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эсс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энҗ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эр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элемтәч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</a:p>
                    <a:p>
                      <a:r>
                        <a:rPr lang="tt-RU" b="1" dirty="0" smtClean="0">
                          <a:latin typeface="Microsoft Sans Serif" pitchFamily="34" charset="0"/>
                          <a:cs typeface="Microsoft Sans Serif" pitchFamily="34" charset="0"/>
                        </a:rPr>
                        <a:t>             кеш</a:t>
                      </a:r>
                      <a:r>
                        <a:rPr lang="tt-RU" b="1" u="sng" dirty="0" smtClean="0">
                          <a:solidFill>
                            <a:srgbClr val="FF0000"/>
                          </a:solidFill>
                          <a:latin typeface="Microsoft Sans Serif" pitchFamily="34" charset="0"/>
                          <a:cs typeface="Microsoft Sans Serif" pitchFamily="34" charset="0"/>
                        </a:rPr>
                        <a:t>е</a:t>
                      </a:r>
                      <a:endParaRPr lang="ru-RU" b="1" u="sng" dirty="0">
                        <a:solidFill>
                          <a:srgbClr val="FF0000"/>
                        </a:solidFill>
                        <a:latin typeface="Microsoft Sans Serif" pitchFamily="34" charset="0"/>
                        <a:cs typeface="Microsoft Sans Serif" pitchFamily="34" charset="0"/>
                      </a:endParaRPr>
                    </a:p>
                  </a:txBody>
                  <a:tcPr marL="91430" marR="914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792163"/>
          </a:xfrm>
        </p:spPr>
        <p:txBody>
          <a:bodyPr/>
          <a:lstStyle/>
          <a:p>
            <a:pPr eaLnBrk="1" hangingPunct="1"/>
            <a:r>
              <a:rPr lang="tt-RU" altLang="ru-RU" sz="3600" b="1" smtClean="0">
                <a:latin typeface="Microsoft Sans Serif" pitchFamily="34" charset="0"/>
                <a:cs typeface="Microsoft Sans Serif" pitchFamily="34" charset="0"/>
              </a:rPr>
              <a:t>Тартык авазлар һәм  хәрефләр</a:t>
            </a:r>
            <a:endParaRPr lang="ru-RU" alt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2195513" y="1052513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Татар  телендә  </a:t>
            </a:r>
            <a:r>
              <a:rPr lang="tt-RU" altLang="ru-RU">
                <a:solidFill>
                  <a:srgbClr val="FF0000"/>
                </a:solidFill>
              </a:rPr>
              <a:t>28 тартык  аваз  </a:t>
            </a:r>
            <a:r>
              <a:rPr lang="tt-RU" altLang="ru-RU"/>
              <a:t>бар.</a:t>
            </a:r>
            <a:endParaRPr lang="ru-RU" altLang="ru-RU"/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179388" y="1484313"/>
            <a:ext cx="8569325" cy="461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>
                <a:solidFill>
                  <a:srgbClr val="FF0000"/>
                </a:solidFill>
              </a:rPr>
              <a:t>Яңгырау  тартык  авазлар:</a:t>
            </a:r>
            <a:r>
              <a:rPr lang="en-US" altLang="ru-RU"/>
              <a:t>   [</a:t>
            </a:r>
            <a:r>
              <a:rPr lang="tt-RU" altLang="ru-RU"/>
              <a:t>б</a:t>
            </a:r>
            <a:r>
              <a:rPr lang="en-US" altLang="ru-RU"/>
              <a:t>],[</a:t>
            </a:r>
            <a:r>
              <a:rPr lang="tt-RU" altLang="ru-RU"/>
              <a:t>в</a:t>
            </a:r>
            <a:r>
              <a:rPr lang="en-US" altLang="ru-RU"/>
              <a:t>],</a:t>
            </a:r>
            <a:r>
              <a:rPr lang="tt-RU" altLang="ru-RU"/>
              <a:t> </a:t>
            </a:r>
            <a:r>
              <a:rPr lang="en-US" altLang="ru-RU"/>
              <a:t>[</a:t>
            </a:r>
            <a:r>
              <a:rPr lang="tt-RU" altLang="ru-RU"/>
              <a:t>г</a:t>
            </a:r>
            <a:r>
              <a:rPr lang="en-US" altLang="ru-RU"/>
              <a:t>],[</a:t>
            </a:r>
            <a:r>
              <a:rPr lang="tt-RU" altLang="ru-RU"/>
              <a:t>г</a:t>
            </a:r>
            <a:r>
              <a:rPr lang="ru-RU" altLang="ru-RU"/>
              <a:t>ъ</a:t>
            </a:r>
            <a:r>
              <a:rPr lang="en-US" altLang="ru-RU"/>
              <a:t>],[</a:t>
            </a:r>
            <a:r>
              <a:rPr lang="ru-RU" altLang="ru-RU"/>
              <a:t>д</a:t>
            </a:r>
            <a:r>
              <a:rPr lang="en-US" altLang="ru-RU"/>
              <a:t>],[</a:t>
            </a:r>
            <a:r>
              <a:rPr lang="ru-RU" altLang="ru-RU"/>
              <a:t>ж</a:t>
            </a:r>
            <a:r>
              <a:rPr lang="en-US" altLang="ru-RU"/>
              <a:t>],[</a:t>
            </a:r>
            <a:r>
              <a:rPr lang="tt-RU" altLang="ru-RU"/>
              <a:t>җ</a:t>
            </a:r>
            <a:r>
              <a:rPr lang="en-US" altLang="ru-RU"/>
              <a:t>],[</a:t>
            </a:r>
            <a:r>
              <a:rPr lang="tt-RU" altLang="ru-RU"/>
              <a:t>з</a:t>
            </a:r>
            <a:r>
              <a:rPr lang="en-US" altLang="ru-RU"/>
              <a:t>]    </a:t>
            </a:r>
            <a:r>
              <a:rPr lang="tt-RU" altLang="ru-RU"/>
              <a:t>   </a:t>
            </a:r>
            <a:r>
              <a:rPr lang="en-US" altLang="ru-RU"/>
              <a:t>[</a:t>
            </a:r>
            <a:r>
              <a:rPr lang="tt-RU" altLang="ru-RU"/>
              <a:t>л</a:t>
            </a:r>
            <a:r>
              <a:rPr lang="en-US" altLang="ru-RU"/>
              <a:t>],[</a:t>
            </a:r>
            <a:r>
              <a:rPr lang="tt-RU" altLang="ru-RU"/>
              <a:t>м</a:t>
            </a:r>
            <a:r>
              <a:rPr lang="en-US" altLang="ru-RU"/>
              <a:t>],[</a:t>
            </a:r>
            <a:r>
              <a:rPr lang="tt-RU" altLang="ru-RU"/>
              <a:t>н</a:t>
            </a:r>
            <a:r>
              <a:rPr lang="en-US" altLang="ru-RU"/>
              <a:t>],[</a:t>
            </a:r>
            <a:r>
              <a:rPr lang="tt-RU" altLang="ru-RU"/>
              <a:t>ң</a:t>
            </a:r>
            <a:r>
              <a:rPr lang="en-US" altLang="ru-RU"/>
              <a:t>],[</a:t>
            </a:r>
            <a:r>
              <a:rPr lang="tt-RU" altLang="ru-RU"/>
              <a:t>й</a:t>
            </a:r>
            <a:r>
              <a:rPr lang="en-US" altLang="ru-RU"/>
              <a:t>],[</a:t>
            </a:r>
            <a:r>
              <a:rPr lang="tt-RU" altLang="ru-RU"/>
              <a:t>р</a:t>
            </a:r>
            <a:r>
              <a:rPr lang="en-US" altLang="ru-RU"/>
              <a:t>],[w]</a:t>
            </a:r>
          </a:p>
          <a:p>
            <a:pPr eaLnBrk="1" hangingPunct="1"/>
            <a:endParaRPr lang="en-US" altLang="ru-RU"/>
          </a:p>
          <a:p>
            <a:pPr eaLnBrk="1" hangingPunct="1"/>
            <a:r>
              <a:rPr lang="en-US" altLang="ru-RU">
                <a:solidFill>
                  <a:srgbClr val="FF0000"/>
                </a:solidFill>
              </a:rPr>
              <a:t>C</a:t>
            </a:r>
            <a:r>
              <a:rPr lang="tt-RU" altLang="ru-RU">
                <a:solidFill>
                  <a:srgbClr val="FF0000"/>
                </a:solidFill>
              </a:rPr>
              <a:t>аңгырау тартык  авазлар: </a:t>
            </a:r>
            <a:r>
              <a:rPr lang="en-US" altLang="ru-RU"/>
              <a:t>[</a:t>
            </a:r>
            <a:r>
              <a:rPr lang="ru-RU" altLang="ru-RU"/>
              <a:t>п</a:t>
            </a:r>
            <a:r>
              <a:rPr lang="en-US" altLang="ru-RU"/>
              <a:t>],[</a:t>
            </a:r>
            <a:r>
              <a:rPr lang="ru-RU" altLang="ru-RU"/>
              <a:t>ф</a:t>
            </a:r>
            <a:r>
              <a:rPr lang="en-US" altLang="ru-RU"/>
              <a:t>],[</a:t>
            </a:r>
            <a:r>
              <a:rPr lang="ru-RU" altLang="ru-RU"/>
              <a:t>к</a:t>
            </a:r>
            <a:r>
              <a:rPr lang="en-US" altLang="ru-RU"/>
              <a:t>],[</a:t>
            </a:r>
            <a:r>
              <a:rPr lang="ru-RU" altLang="ru-RU"/>
              <a:t>къ</a:t>
            </a:r>
            <a:r>
              <a:rPr lang="en-US" altLang="ru-RU"/>
              <a:t>],[</a:t>
            </a:r>
            <a:r>
              <a:rPr lang="ru-RU" altLang="ru-RU"/>
              <a:t>т</a:t>
            </a:r>
            <a:r>
              <a:rPr lang="en-US" altLang="ru-RU"/>
              <a:t>],[</a:t>
            </a:r>
            <a:r>
              <a:rPr lang="ru-RU" altLang="ru-RU"/>
              <a:t>ш</a:t>
            </a:r>
            <a:r>
              <a:rPr lang="en-US" altLang="ru-RU"/>
              <a:t>],[</a:t>
            </a:r>
            <a:r>
              <a:rPr lang="ru-RU" altLang="ru-RU"/>
              <a:t>ч</a:t>
            </a:r>
            <a:r>
              <a:rPr lang="en-US" altLang="ru-RU"/>
              <a:t>],[</a:t>
            </a:r>
            <a:r>
              <a:rPr lang="ru-RU" altLang="ru-RU"/>
              <a:t>с</a:t>
            </a:r>
            <a:r>
              <a:rPr lang="en-US" altLang="ru-RU"/>
              <a:t>]</a:t>
            </a:r>
            <a:r>
              <a:rPr lang="tt-RU" altLang="ru-RU"/>
              <a:t>       </a:t>
            </a:r>
            <a:r>
              <a:rPr lang="en-US" altLang="ru-RU"/>
              <a:t>[</a:t>
            </a:r>
            <a:r>
              <a:rPr lang="ru-RU" altLang="ru-RU"/>
              <a:t>ц</a:t>
            </a:r>
            <a:r>
              <a:rPr lang="en-US" altLang="ru-RU"/>
              <a:t>],[</a:t>
            </a:r>
            <a:r>
              <a:rPr lang="ru-RU" altLang="ru-RU"/>
              <a:t>щ</a:t>
            </a:r>
            <a:r>
              <a:rPr lang="en-US" altLang="ru-RU"/>
              <a:t>],[</a:t>
            </a:r>
            <a:r>
              <a:rPr lang="ru-RU" altLang="ru-RU"/>
              <a:t>х</a:t>
            </a:r>
            <a:r>
              <a:rPr lang="en-US" altLang="ru-RU"/>
              <a:t>],[</a:t>
            </a:r>
            <a:r>
              <a:rPr lang="tt-RU" altLang="ru-RU"/>
              <a:t>һ</a:t>
            </a:r>
            <a:r>
              <a:rPr lang="en-US" altLang="ru-RU"/>
              <a:t>],[’] (</a:t>
            </a:r>
            <a:r>
              <a:rPr lang="tt-RU" altLang="ru-RU"/>
              <a:t>һәмзә</a:t>
            </a:r>
            <a:r>
              <a:rPr lang="en-US" altLang="ru-RU"/>
              <a:t>)</a:t>
            </a:r>
            <a:endParaRPr lang="tt-RU" altLang="ru-RU"/>
          </a:p>
          <a:p>
            <a:pPr eaLnBrk="1" hangingPunct="1"/>
            <a:r>
              <a:rPr lang="tt-RU" altLang="ru-RU"/>
              <a:t>                                                          </a:t>
            </a:r>
            <a:r>
              <a:rPr lang="tt-RU" altLang="ru-RU">
                <a:solidFill>
                  <a:srgbClr val="FF0000"/>
                </a:solidFill>
              </a:rPr>
              <a:t>парлы </a:t>
            </a:r>
            <a:r>
              <a:rPr lang="tt-RU" altLang="ru-RU"/>
              <a:t>                                </a:t>
            </a:r>
            <a:r>
              <a:rPr lang="tt-RU" altLang="ru-RU">
                <a:solidFill>
                  <a:srgbClr val="FF0000"/>
                </a:solidFill>
              </a:rPr>
              <a:t>парсыз</a:t>
            </a:r>
          </a:p>
          <a:p>
            <a:pPr eaLnBrk="1" hangingPunct="1"/>
            <a:r>
              <a:rPr lang="en-US" altLang="ru-RU" b="1"/>
              <a:t>[</a:t>
            </a:r>
            <a:r>
              <a:rPr lang="ru-RU" altLang="ru-RU" b="1"/>
              <a:t>ц</a:t>
            </a:r>
            <a:r>
              <a:rPr lang="en-US" altLang="ru-RU" b="1"/>
              <a:t>],[</a:t>
            </a:r>
            <a:r>
              <a:rPr lang="ru-RU" altLang="ru-RU" b="1"/>
              <a:t>щ</a:t>
            </a:r>
            <a:r>
              <a:rPr lang="en-US" altLang="ru-RU" b="1"/>
              <a:t>]</a:t>
            </a:r>
            <a:r>
              <a:rPr lang="ru-RU" altLang="ru-RU" b="1"/>
              <a:t>  авазлары  рус  теленн</a:t>
            </a:r>
            <a:r>
              <a:rPr lang="tt-RU" altLang="ru-RU" b="1"/>
              <a:t>ән  кергән  сүзләрдә  генә  кулланыла</a:t>
            </a:r>
          </a:p>
          <a:p>
            <a:pPr eaLnBrk="1" hangingPunct="1"/>
            <a:endParaRPr lang="tt-RU" altLang="ru-RU" b="1"/>
          </a:p>
          <a:p>
            <a:pPr eaLnBrk="1" hangingPunct="1"/>
            <a:r>
              <a:rPr lang="tt-RU" altLang="ru-RU" b="1"/>
              <a:t>                                               Тартык  авазлар  язуда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б, п, в, ф,  г, к, д, т,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ж, ш,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җ, ч, з, с, л, м, н, ң, й, р, </a:t>
            </a:r>
            <a:r>
              <a:rPr lang="ru-RU" altLang="ru-RU" sz="2400" b="1">
                <a:latin typeface="Microsoft Sans Serif" pitchFamily="34" charset="0"/>
                <a:cs typeface="Microsoft Sans Serif" pitchFamily="34" charset="0"/>
              </a:rPr>
              <a:t>ц, щ, х, </a:t>
            </a:r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һ</a:t>
            </a:r>
          </a:p>
          <a:p>
            <a:pPr eaLnBrk="1" hangingPunct="1"/>
            <a:r>
              <a:rPr lang="tt-RU" altLang="ru-RU" sz="2400" b="1">
                <a:latin typeface="Microsoft Sans Serif" pitchFamily="34" charset="0"/>
                <a:cs typeface="Microsoft Sans Serif" pitchFamily="34" charset="0"/>
              </a:rPr>
              <a:t>                               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хәрефләре  белән  белдерелә</a:t>
            </a:r>
          </a:p>
          <a:p>
            <a:pPr eaLnBrk="1" hangingPunct="1"/>
            <a:endParaRPr lang="tt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гъ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],[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къ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],[w],[’]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авазлары  өчен  махсус  хәрефләр  юк.</a:t>
            </a: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           Гата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гъата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       кар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къар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       ватан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[w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атан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             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дәү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дә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w]     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мәс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ь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әлә – 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sz="2000" b="1">
                <a:latin typeface="Microsoft Sans Serif" pitchFamily="34" charset="0"/>
                <a:cs typeface="Microsoft Sans Serif" pitchFamily="34" charset="0"/>
              </a:rPr>
              <a:t>м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әс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’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әлә</a:t>
            </a:r>
            <a:r>
              <a:rPr lang="en-US" altLang="ru-RU" sz="2000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endParaRPr lang="en-US" altLang="ru-RU" sz="2000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Тартык  авзлар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тавыш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һәм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шаудан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  яки  </a:t>
            </a:r>
            <a:r>
              <a:rPr lang="tt-RU" altLang="ru-RU" sz="2000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шаудан  гына  </a:t>
            </a:r>
            <a:r>
              <a:rPr lang="tt-RU" altLang="ru-RU" sz="2000" b="1">
                <a:latin typeface="Microsoft Sans Serif" pitchFamily="34" charset="0"/>
                <a:cs typeface="Microsoft Sans Serif" pitchFamily="34" charset="0"/>
              </a:rPr>
              <a:t>торалар</a:t>
            </a:r>
            <a:endParaRPr lang="ru-RU" altLang="ru-RU" sz="2000" b="1">
              <a:latin typeface="Microsoft Sans Serif" pitchFamily="34" charset="0"/>
              <a:cs typeface="Microsoft Sans Serif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95288" y="115888"/>
            <a:ext cx="8229600" cy="5762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tt-RU" sz="3600" b="1" smtClean="0">
                <a:latin typeface="Microsoft Sans Serif" pitchFamily="34" charset="0"/>
                <a:cs typeface="Microsoft Sans Serif" pitchFamily="34" charset="0"/>
              </a:rPr>
              <a:t>В   хәрефе</a:t>
            </a:r>
            <a:endParaRPr lang="ru-RU" sz="3600" b="1" smtClean="0"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684213" y="765175"/>
            <a:ext cx="789781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/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 хәрефе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татар  телендә  ике  авазга  билге  булып  йөри.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Татар  һәм  гарәп  сүзләрендә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хәрефе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авазын  белдерә.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Калын  сүзләрдә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авазы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у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авазына  якын  әйтелә: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авыл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ыл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 ватан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атан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.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Нечкә  сүзләрдә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[w]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авазы 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ү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авазына  якын  әйтелә:</a:t>
            </a:r>
          </a:p>
          <a:p>
            <a:pPr eaLnBrk="1" hangingPunct="1"/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          вәг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дә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әг</a:t>
            </a:r>
            <a:r>
              <a:rPr lang="ru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дә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 гөрләвек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гөрлә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эк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, Вәсимә 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[w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әсимә</a:t>
            </a:r>
            <a:r>
              <a:rPr lang="en-US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Рус  теленнән  кергән  сүзләрдә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  хәрефе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рус  телендәгечә  әйтелә:</a:t>
            </a: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за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од,  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агон,  </a:t>
            </a:r>
            <a:r>
              <a:rPr lang="tt-RU" altLang="ru-RU" b="1" u="sng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в</a:t>
            </a:r>
            <a:r>
              <a:rPr lang="tt-RU" altLang="ru-RU" b="1">
                <a:solidFill>
                  <a:srgbClr val="FF0000"/>
                </a:solidFill>
                <a:latin typeface="Microsoft Sans Serif" pitchFamily="34" charset="0"/>
                <a:cs typeface="Microsoft Sans Serif" pitchFamily="34" charset="0"/>
              </a:rPr>
              <a:t>етеран</a:t>
            </a:r>
            <a:endParaRPr lang="ru-RU" altLang="ru-RU" b="1">
              <a:solidFill>
                <a:srgbClr val="FF0000"/>
              </a:solidFill>
              <a:latin typeface="Microsoft Sans Serif" pitchFamily="34" charset="0"/>
              <a:cs typeface="Microsoft Sans Serif" pitchFamily="34" charset="0"/>
            </a:endParaRP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611188" y="3141663"/>
            <a:ext cx="8137525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tt-RU" altLang="ru-RU" sz="2000" b="1">
                <a:solidFill>
                  <a:srgbClr val="0070C0"/>
                </a:solidFill>
                <a:latin typeface="Microsoft Sans Serif" pitchFamily="34" charset="0"/>
                <a:cs typeface="Microsoft Sans Serif" pitchFamily="34" charset="0"/>
              </a:rPr>
              <a:t>                                  Сүзләрне  дөрес  әйтегез!</a:t>
            </a:r>
          </a:p>
          <a:p>
            <a:pPr eaLnBrk="1" hangingPunct="1"/>
            <a:r>
              <a:rPr lang="tt-RU" altLang="ru-RU"/>
              <a:t>  </a:t>
            </a:r>
            <a:r>
              <a:rPr lang="en-US" altLang="ru-RU"/>
              <a:t>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авыл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ыл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тавыш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ыш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аваз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аз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җавап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җа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ап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авыр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ыр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һава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һа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вакыт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[w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ак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ыт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ява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йа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ватан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[w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атан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ава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валчык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[w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алчык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ъ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сава  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давыл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[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да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ыл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хайван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[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хай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ан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ru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                  савыт  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са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ыт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әвәләү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әләү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  <a:endParaRPr lang="tt-RU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       тавык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[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та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ык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          Вәсилә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[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әсилә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             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  кавын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 [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ка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ын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             </a:t>
            </a:r>
            <a:r>
              <a:rPr lang="ru-RU" altLang="ru-RU" b="1">
                <a:latin typeface="Microsoft Sans Serif" pitchFamily="34" charset="0"/>
                <a:cs typeface="Microsoft Sans Serif" pitchFamily="34" charset="0"/>
              </a:rPr>
              <a:t> 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Вәсимә 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  [w</a:t>
            </a:r>
            <a:r>
              <a:rPr lang="tt-RU" altLang="ru-RU" b="1">
                <a:latin typeface="Microsoft Sans Serif" pitchFamily="34" charset="0"/>
                <a:cs typeface="Microsoft Sans Serif" pitchFamily="34" charset="0"/>
              </a:rPr>
              <a:t>әсимә</a:t>
            </a:r>
            <a:r>
              <a:rPr lang="en-US" altLang="ru-RU" b="1">
                <a:latin typeface="Microsoft Sans Serif" pitchFamily="34" charset="0"/>
                <a:cs typeface="Microsoft Sans Serif" pitchFamily="34" charset="0"/>
              </a:rPr>
              <a:t>]</a:t>
            </a:r>
          </a:p>
          <a:p>
            <a:pPr eaLnBrk="1" hangingPunct="1"/>
            <a:endParaRPr lang="en-US" altLang="ru-RU" b="1">
              <a:latin typeface="Microsoft Sans Serif" pitchFamily="34" charset="0"/>
              <a:cs typeface="Microsoft Sans Serif" pitchFamily="34" charset="0"/>
            </a:endParaRPr>
          </a:p>
          <a:p>
            <a:pPr eaLnBrk="1" hangingPunct="1"/>
            <a:endParaRPr lang="tt-RU" altLang="ru-RU"/>
          </a:p>
          <a:p>
            <a:pPr eaLnBrk="1" hangingPunct="1"/>
            <a:endParaRPr lang="ru-RU" altLang="ru-RU"/>
          </a:p>
        </p:txBody>
      </p:sp>
      <p:pic>
        <p:nvPicPr>
          <p:cNvPr id="13317" name="Picture 6" descr="http://im5-tub-ru.yandex.net/i?id=166196425-4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161925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C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2192</TotalTime>
  <Words>4639</Words>
  <Application>Microsoft Office PowerPoint</Application>
  <PresentationFormat>Экран (4:3)</PresentationFormat>
  <Paragraphs>942</Paragraphs>
  <Slides>45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1" baseType="lpstr">
      <vt:lpstr>Arial</vt:lpstr>
      <vt:lpstr>Calibri</vt:lpstr>
      <vt:lpstr>Franklin Gothic Book</vt:lpstr>
      <vt:lpstr>Microsoft Sans Serif</vt:lpstr>
      <vt:lpstr>Times New Roman</vt:lpstr>
      <vt:lpstr>Тема Office</vt:lpstr>
      <vt:lpstr>Презентация PowerPoint</vt:lpstr>
      <vt:lpstr>Алфавит</vt:lpstr>
      <vt:lpstr>Презентация PowerPoint</vt:lpstr>
      <vt:lpstr>Презентация PowerPoint</vt:lpstr>
      <vt:lpstr>О  хәрефе</vt:lpstr>
      <vt:lpstr>Ө хәрефе</vt:lpstr>
      <vt:lpstr>Э,е  хәрефләре</vt:lpstr>
      <vt:lpstr>Тартык авазлар һәм  хәрефләр</vt:lpstr>
      <vt:lpstr>В   хәрефе</vt:lpstr>
      <vt:lpstr>К хәрефе</vt:lpstr>
      <vt:lpstr>Г  хәрефе</vt:lpstr>
      <vt:lpstr>Х,һ хәрефләре</vt:lpstr>
      <vt:lpstr> Й  хәрефе</vt:lpstr>
      <vt:lpstr>Е  хәрефе</vt:lpstr>
      <vt:lpstr>Я    хәрефе </vt:lpstr>
      <vt:lpstr>Ю  хәрефе</vt:lpstr>
      <vt:lpstr>ь  хәрефе</vt:lpstr>
      <vt:lpstr>ъ  хәрефе</vt:lpstr>
      <vt:lpstr>Иҗек.Сүзләрне юлдан – юлга күчерү.</vt:lpstr>
      <vt:lpstr>Сүзгә аваз – хәреф анализы</vt:lpstr>
      <vt:lpstr>Сүз  төзелеше</vt:lpstr>
      <vt:lpstr>Кушымчаларның  төрләре</vt:lpstr>
      <vt:lpstr>Сүз  ясалышы.</vt:lpstr>
      <vt:lpstr>Исем. Ялгызлык  һәм уртаклык исемнәр.</vt:lpstr>
      <vt:lpstr>Исемнең  берлек  һәм  күплектә   килүе.</vt:lpstr>
      <vt:lpstr>Татар  телендә  килешләр</vt:lpstr>
      <vt:lpstr>Исемнең  килеш  белән  төрләнеше</vt:lpstr>
      <vt:lpstr>Исемнең  килеш  белән  төрләнеше</vt:lpstr>
      <vt:lpstr>Фигыль</vt:lpstr>
      <vt:lpstr>Боерык  фигыльнең  зат-сан  формалары</vt:lpstr>
      <vt:lpstr>Хикәя фигыльнең заман  формалары</vt:lpstr>
      <vt:lpstr>Хәзерге  заман  хикәя  фигыльнең зат – сан  белән төрләнеше.</vt:lpstr>
      <vt:lpstr>Үткән  заман  хикәя  фигыльнең зат – сан  белән  төрләнеше. Берлек   сан</vt:lpstr>
      <vt:lpstr>Киләчәк  заман  хикәя  фигыльнең зат – сан  белән  төрләнеше. Берлек   сан</vt:lpstr>
      <vt:lpstr>Сыйфат</vt:lpstr>
      <vt:lpstr>Сыйфат дәрәҗәләре</vt:lpstr>
      <vt:lpstr>Зат  алмашлыклары</vt:lpstr>
      <vt:lpstr>Зат  алмашлыкларының килеш  белән  төрләнеше</vt:lpstr>
      <vt:lpstr>Бәйлекләр  һәм  бәйлек  сүзләр</vt:lpstr>
      <vt:lpstr>Кисәкчә</vt:lpstr>
      <vt:lpstr>Сүз. Җөмлә</vt:lpstr>
      <vt:lpstr>Җөмлә  төрләре</vt:lpstr>
      <vt:lpstr>Сүзтезмә</vt:lpstr>
      <vt:lpstr>Җөмләнең  баш  һәм  иярчен  кисәкләре.</vt:lpstr>
      <vt:lpstr>Текст</vt:lpstr>
    </vt:vector>
  </TitlesOfParts>
  <Company>Kraftway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GEG</dc:creator>
  <cp:lastModifiedBy>Начальная</cp:lastModifiedBy>
  <cp:revision>232</cp:revision>
  <dcterms:created xsi:type="dcterms:W3CDTF">2012-02-21T17:59:23Z</dcterms:created>
  <dcterms:modified xsi:type="dcterms:W3CDTF">2020-04-18T09:26:53Z</dcterms:modified>
</cp:coreProperties>
</file>